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Dustin Schnelle"/>
  <p:cmAuthor clrIdx="1" id="1" initials="" lastIdx="1" name="Gomathy Venkata Krishnan"/>
  <p:cmAuthor clrIdx="2" id="2" initials="" lastIdx="1" name="Ryan Bornhors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Mon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Mono-italic.fntdata"/><Relationship Id="rId16" Type="http://schemas.openxmlformats.org/officeDocument/2006/relationships/slide" Target="slides/slide9.xml"/><Relationship Id="rId38" Type="http://schemas.openxmlformats.org/officeDocument/2006/relationships/font" Target="fonts/RobotoMono-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6-06T18:04:08.963">
    <p:pos x="6000" y="0"/>
    <p:text>explain this block diagram</p:text>
  </p:cm>
  <p:cm authorId="1" idx="1" dt="2018-06-06T18:04:08.963">
    <p:pos x="6000" y="100"/>
    <p:text>Dustin: Do you want to put this on a different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8-06-06T18:32:15.168">
    <p:pos x="6000" y="0"/>
    <p:text>Is there any way to make this less blurry?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6-05T19:59:17.998">
    <p:pos x="6000" y="0"/>
    <p:text>comparison with related work</p:text>
  </p:cm>
  <p:cm authorId="0" idx="3" dt="2018-06-05T19:59:06.088">
    <p:pos x="6000" y="100"/>
    <p:text>one bar for artix-7</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 Id="rId3" Type="http://schemas.openxmlformats.org/officeDocument/2006/relationships/hyperlink" Target="http://www.hddesktopbackgrounds.us/backgrounds-images/1920x1080/5amnf-desktop-56289262-1920x1080.jpg" TargetMode="External"/><Relationship Id="rId4" Type="http://schemas.openxmlformats.org/officeDocument/2006/relationships/hyperlink" Target="http://www.hddesktopbackgrounds.us/backgrounds-images/1920x1080/5amnf-desktop-56289262-1920x1080.jp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ddesktopbackgrounds.us/backgrounds-images/1920x1080/5amnf-desktop-56289262-1920x1080.jp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Meiqi start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Dustin’s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Benchmarking- Ran multiple tests using OpenSSL speed benchmarks… Calculated standard deviation to find out if the results were consistent… When we were satisfied with consistency in timing for system tested on, we used the data for our results</a:t>
            </a:r>
            <a:endParaRPr/>
          </a:p>
          <a:p>
            <a:pPr indent="0" lvl="0" marL="0">
              <a:spcBef>
                <a:spcPts val="0"/>
              </a:spcBef>
              <a:spcAft>
                <a:spcPts val="0"/>
              </a:spcAft>
              <a:buNone/>
            </a:pPr>
            <a:r>
              <a:rPr lang="en"/>
              <a:t>Dustin’s Slide</a:t>
            </a:r>
            <a:endParaRPr/>
          </a:p>
          <a:p>
            <a:pPr indent="0" lvl="0" marL="0">
              <a:spcBef>
                <a:spcPts val="0"/>
              </a:spcBef>
              <a:spcAft>
                <a:spcPts val="0"/>
              </a:spcAft>
              <a:buNone/>
            </a:pPr>
            <a:r>
              <a:t/>
            </a:r>
            <a:endParaRPr/>
          </a:p>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Dustin’s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Dustin’s Slide End Point</a:t>
            </a:r>
            <a:endParaRPr/>
          </a:p>
          <a:p>
            <a:pPr indent="0" lvl="0" marL="0">
              <a:spcBef>
                <a:spcPts val="0"/>
              </a:spcBef>
              <a:spcAft>
                <a:spcPts val="0"/>
              </a:spcAft>
              <a:buNone/>
            </a:pPr>
            <a:r>
              <a:t/>
            </a:r>
            <a:endParaRPr/>
          </a:p>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Gomathy slide start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a:t>
            </a:r>
            <a:endParaRPr/>
          </a:p>
          <a:p>
            <a:pPr indent="0" lvl="0" marL="0" rtl="0">
              <a:spcBef>
                <a:spcPts val="0"/>
              </a:spcBef>
              <a:spcAft>
                <a:spcPts val="0"/>
              </a:spcAft>
              <a:buNone/>
            </a:pPr>
            <a:r>
              <a:t/>
            </a:r>
            <a:endParaRPr/>
          </a:p>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This graph has been made based on the processing algorithm written in sv that process 8 bits at a time and by running benchmark file against the c file. (Technically its still processing 128 bits at a time) </a:t>
            </a:r>
            <a:endParaRPr sz="1000"/>
          </a:p>
          <a:p>
            <a:pPr indent="0" lvl="0" marL="0" rtl="0">
              <a:spcBef>
                <a:spcPts val="0"/>
              </a:spcBef>
              <a:spcAft>
                <a:spcPts val="0"/>
              </a:spcAft>
              <a:buNone/>
            </a:pPr>
            <a:r>
              <a:rPr lang="en" sz="1000"/>
              <a:t>Note: Maximum throughput is in Kbps for graphical representation reasons.   (isn’t this in Gbps now?)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Comparison with respect to the Arduino MCU is done to show how almost any other platform is faster and is more efficient than the MCU with inadequate resources.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a:t>
            </a:r>
            <a:r>
              <a:rPr lang="en" u="sng">
                <a:solidFill>
                  <a:schemeClr val="hlink"/>
                </a:solidFill>
                <a:hlinkClick r:id="rId3"/>
              </a:rPr>
              <a:t>hddesktopbackgrounds</a:t>
            </a:r>
            <a:r>
              <a:rPr lang="en" u="sng">
                <a:solidFill>
                  <a:schemeClr val="hlink"/>
                </a:solidFill>
                <a:hlinkClick r:id="rId4"/>
              </a:rPr>
              <a:t>.us/backgrounds-images/1920x1080/5amnf-desktop-56289262-1920x1080.jpg</a:t>
            </a:r>
            <a:endParaRPr/>
          </a:p>
          <a:p>
            <a:pPr indent="0" lvl="0" marL="0" rtl="0">
              <a:spcBef>
                <a:spcPts val="0"/>
              </a:spcBef>
              <a:spcAft>
                <a:spcPts val="0"/>
              </a:spcAft>
              <a:buNone/>
            </a:pPr>
            <a:r>
              <a:rPr lang="en"/>
              <a:t>Meiqi’s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http://www.hddesktopbackgrounds.us/backgrounds-images/1920x1080/5amnf-desktop-56289262-1920x1080.jpg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Gomathy’s Slide End Point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Ryan’s Slide Start 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no corrections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no corrections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no more corrections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no corrections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no more corrections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Ryan’s Slide End Point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Meiqi’s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a:spcBef>
                <a:spcPts val="0"/>
              </a:spcBef>
              <a:spcAft>
                <a:spcPts val="0"/>
              </a:spcAft>
              <a:buNone/>
            </a:pPr>
            <a:r>
              <a:rPr lang="en"/>
              <a:t>Meiqi’s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Meiqi’s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Meiqi’s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Meiqi’s Slide End Point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Dustin’s Slide Start Point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http://www.hddesktopbackgrounds.us/backgrounds-images/1920x1080/5amnf-desktop-56289262-1920x1080.jpg</a:t>
            </a:r>
            <a:endParaRPr/>
          </a:p>
          <a:p>
            <a:pPr indent="0" lvl="0" marL="0" rtl="0">
              <a:spcBef>
                <a:spcPts val="0"/>
              </a:spcBef>
              <a:spcAft>
                <a:spcPts val="0"/>
              </a:spcAft>
              <a:buNone/>
            </a:pPr>
            <a:r>
              <a:rPr lang="en"/>
              <a:t>Dustin’s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1" Type="http://schemas.openxmlformats.org/officeDocument/2006/relationships/hyperlink" Target="https://www.computer.org/web/csdl/index/-/csdl/proceedings/fit/2012/4946/00/4927a215.pdf" TargetMode="External"/><Relationship Id="rId10" Type="http://schemas.openxmlformats.org/officeDocument/2006/relationships/hyperlink" Target="https://www.computer.org/web/csdl/index/-/csdl/proceedings/fit/2012/4946/00/4927a215.pdf" TargetMode="External"/><Relationship Id="rId13" Type="http://schemas.openxmlformats.org/officeDocument/2006/relationships/image" Target="../media/image25.png"/><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hyperlink" Target="https://www.sciencedirect.com/science/article/pii/S0141933115001040" TargetMode="External"/><Relationship Id="rId9" Type="http://schemas.openxmlformats.org/officeDocument/2006/relationships/hyperlink" Target="https://www.computer.org/web/csdl/index/-/csdl/proceedings/fit/2012/4946/00/4927a215.pdf" TargetMode="External"/><Relationship Id="rId5" Type="http://schemas.openxmlformats.org/officeDocument/2006/relationships/hyperlink" Target="https://www.sciencedirect.com/science/article/pii/S0141933115001040" TargetMode="External"/><Relationship Id="rId6" Type="http://schemas.openxmlformats.org/officeDocument/2006/relationships/hyperlink" Target="https://www.sciencedirect.com/science/article/pii/S0141933115001040" TargetMode="External"/><Relationship Id="rId7" Type="http://schemas.openxmlformats.org/officeDocument/2006/relationships/hyperlink" Target="http://www.iaster.com/uploadfolder/2ImplementationoftheAES-128,AES-192OL25Sept13Copy/2Implementation%20of%20the%20AES-128,%20AES-192%20OL25Sept13%20Copy.pdf" TargetMode="External"/><Relationship Id="rId8" Type="http://schemas.openxmlformats.org/officeDocument/2006/relationships/hyperlink" Target="http://www.iaster.com/uploadfolder/2ImplementationoftheAES-128,AES-192OL25Sept13Copy/2Implementation%20of%20the%20AES-128,%20AES-192%20OL25Sept13%20Copy.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6.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hyperlink" Target="https://books.google.com/books?hl=en&amp;lr=&amp;id=YeBqDgAAQBAJ&amp;oi=fnd&amp;pg=PA135&amp;dq=cost+of+security+hack&amp;ots=ZoOnmIKYZT&amp;sig=0RuEMwJs1GiQPPkHv7PlMxgfir8#v=onepage&amp;q=%24&amp;f=false" TargetMode="External"/><Relationship Id="rId7" Type="http://schemas.openxmlformats.org/officeDocument/2006/relationships/hyperlink" Target="https://www.csoonline.com/article/3234332/data-breach/what-is-the-cost-of-a-breach.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altera.com/solutions/partners/partner-profile/isi-nallatech/board/385---pcie-fpga-accelerator-card.html" TargetMode="External"/><Relationship Id="rId4" Type="http://schemas.openxmlformats.org/officeDocument/2006/relationships/hyperlink" Target="https://www.altera.com/solutions/partners/partner-profile/isi-nallatech/board/385---pcie-fpga-accelerator-card.html" TargetMode="External"/><Relationship Id="rId5" Type="http://schemas.openxmlformats.org/officeDocument/2006/relationships/hyperlink" Target="https://www.nallatech.com/40gbit-aes-encryption-using-opencl-and-fpgas/" TargetMode="External"/><Relationship Id="rId6" Type="http://schemas.openxmlformats.org/officeDocument/2006/relationships/hyperlink" Target="https://www.nallatech.com/40gbit-aes-encryption-using-opencl-and-fpgas/" TargetMode="External"/><Relationship Id="rId7" Type="http://schemas.openxmlformats.org/officeDocument/2006/relationships/hyperlink" Target="https://www.computer.org/web/csdl/index/-/csdl/proceedings/fit/2012/4946/00/4927a215.pdf" TargetMode="External"/><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hyperlink" Target="https://github.com/schnelled/Reconfigurable-Arduino-Crypto-FPGA-Shield" TargetMode="External"/><Relationship Id="rId5" Type="http://schemas.openxmlformats.org/officeDocument/2006/relationships/hyperlink" Target="https://github.com/schnelled/Reconfigurable-Arduino-Crypto-FPGA-Shield" TargetMode="External"/><Relationship Id="rId6" Type="http://schemas.openxmlformats.org/officeDocument/2006/relationships/hyperlink" Target="https://drive.google.com/drive/u/0/folders/1FGo3aCN_HGRErGVPSPvj89JigcciH-NU" TargetMode="External"/><Relationship Id="rId7" Type="http://schemas.openxmlformats.org/officeDocument/2006/relationships/hyperlink" Target="https://drive.google.com/drive/u/0/folders/1RBnZwgdzp7zyLiVF2vyDEQTDLI1zL58q" TargetMode="External"/><Relationship Id="rId8" Type="http://schemas.openxmlformats.org/officeDocument/2006/relationships/hyperlink" Target="https://docs.google.com/document/d/1-GcKe0UmEeE8FgeTUWnQS1op03JZhk6EUGiY5ndUEhY/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hyperlink" Target="https://wiki.opendnssec.org/display/DOCREF/HSM+Buyers%27+Guide" TargetMode="External"/><Relationship Id="rId6" Type="http://schemas.openxmlformats.org/officeDocument/2006/relationships/hyperlink" Target="https://wiki.opendnssec.org/display/DOCREF/HSM+Buyers%27+Gui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hyperlink" Target="https://csrc.nist.gov/csrc/media/publications/fips/197/final/documents/fips-197.pdf" TargetMode="External"/><Relationship Id="rId7" Type="http://schemas.openxmlformats.org/officeDocument/2006/relationships/hyperlink" Target="https://csrc.nist.gov/csrc/media/publications/fips/197/final/documents/fips-197.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nvSpPr>
        <p:spPr>
          <a:xfrm>
            <a:off x="371250" y="1008400"/>
            <a:ext cx="8434800" cy="4024200"/>
          </a:xfrm>
          <a:prstGeom prst="rect">
            <a:avLst/>
          </a:prstGeom>
          <a:solidFill>
            <a:srgbClr val="408DF7">
              <a:alpha val="9462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0" name="Shape 100"/>
          <p:cNvSpPr txBox="1"/>
          <p:nvPr/>
        </p:nvSpPr>
        <p:spPr>
          <a:xfrm>
            <a:off x="876450" y="1384050"/>
            <a:ext cx="7391100" cy="11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Roboto Mono"/>
                <a:ea typeface="Roboto Mono"/>
                <a:cs typeface="Roboto Mono"/>
                <a:sym typeface="Roboto Mono"/>
              </a:rPr>
              <a:t>A Reconfigurable Arduino Crypto FPGA Shield</a:t>
            </a:r>
            <a:endParaRPr sz="3200">
              <a:solidFill>
                <a:schemeClr val="lt2"/>
              </a:solidFill>
              <a:latin typeface="Roboto Mono"/>
              <a:ea typeface="Roboto Mono"/>
              <a:cs typeface="Roboto Mono"/>
              <a:sym typeface="Roboto Mono"/>
            </a:endParaRPr>
          </a:p>
          <a:p>
            <a:pPr indent="0" lvl="0" marL="0" rtl="0">
              <a:spcBef>
                <a:spcPts val="0"/>
              </a:spcBef>
              <a:spcAft>
                <a:spcPts val="0"/>
              </a:spcAft>
              <a:buNone/>
            </a:pPr>
            <a:r>
              <a:t/>
            </a:r>
            <a:endParaRPr/>
          </a:p>
        </p:txBody>
      </p:sp>
      <p:pic>
        <p:nvPicPr>
          <p:cNvPr id="101" name="Shape 101"/>
          <p:cNvPicPr preferRelativeResize="0"/>
          <p:nvPr/>
        </p:nvPicPr>
        <p:blipFill rotWithShape="1">
          <a:blip r:embed="rId3">
            <a:alphaModFix/>
          </a:blip>
          <a:srcRect b="0" l="0" r="0" t="0"/>
          <a:stretch/>
        </p:blipFill>
        <p:spPr>
          <a:xfrm>
            <a:off x="3547200" y="0"/>
            <a:ext cx="2049600" cy="1008400"/>
          </a:xfrm>
          <a:prstGeom prst="rect">
            <a:avLst/>
          </a:prstGeom>
          <a:noFill/>
          <a:ln>
            <a:noFill/>
          </a:ln>
        </p:spPr>
      </p:pic>
      <p:sp>
        <p:nvSpPr>
          <p:cNvPr id="102" name="Shape 102"/>
          <p:cNvSpPr txBox="1"/>
          <p:nvPr/>
        </p:nvSpPr>
        <p:spPr>
          <a:xfrm>
            <a:off x="1796700" y="3270650"/>
            <a:ext cx="5550600" cy="1425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FFE599"/>
                </a:solidFill>
                <a:latin typeface="Roboto Mono"/>
                <a:ea typeface="Roboto Mono"/>
                <a:cs typeface="Roboto Mono"/>
                <a:sym typeface="Roboto Mono"/>
              </a:rPr>
              <a:t>| </a:t>
            </a:r>
            <a:r>
              <a:rPr lang="en">
                <a:solidFill>
                  <a:srgbClr val="FFE599"/>
                </a:solidFill>
                <a:latin typeface="Roboto Mono"/>
                <a:ea typeface="Roboto Mono"/>
                <a:cs typeface="Roboto Mono"/>
                <a:sym typeface="Roboto Mono"/>
              </a:rPr>
              <a:t>Dustin Schnelle | </a:t>
            </a:r>
            <a:endParaRPr>
              <a:solidFill>
                <a:srgbClr val="FFE599"/>
              </a:solidFill>
              <a:latin typeface="Roboto Mono"/>
              <a:ea typeface="Roboto Mono"/>
              <a:cs typeface="Roboto Mono"/>
              <a:sym typeface="Roboto Mono"/>
            </a:endParaRPr>
          </a:p>
          <a:p>
            <a:pPr indent="0" lvl="0" marL="0" rtl="0" algn="ctr">
              <a:lnSpc>
                <a:spcPct val="150000"/>
              </a:lnSpc>
              <a:spcBef>
                <a:spcPts val="0"/>
              </a:spcBef>
              <a:spcAft>
                <a:spcPts val="0"/>
              </a:spcAft>
              <a:buNone/>
            </a:pPr>
            <a:r>
              <a:rPr lang="en">
                <a:solidFill>
                  <a:srgbClr val="FFE599"/>
                </a:solidFill>
                <a:latin typeface="Roboto Mono"/>
                <a:ea typeface="Roboto Mono"/>
                <a:cs typeface="Roboto Mono"/>
                <a:sym typeface="Roboto Mono"/>
              </a:rPr>
              <a:t>| Gomathy Venkata Krishnan | </a:t>
            </a:r>
            <a:endParaRPr>
              <a:solidFill>
                <a:srgbClr val="FFE599"/>
              </a:solidFill>
              <a:latin typeface="Roboto Mono"/>
              <a:ea typeface="Roboto Mono"/>
              <a:cs typeface="Roboto Mono"/>
              <a:sym typeface="Roboto Mono"/>
            </a:endParaRPr>
          </a:p>
          <a:p>
            <a:pPr indent="0" lvl="0" marL="0" rtl="0" algn="ctr">
              <a:lnSpc>
                <a:spcPct val="150000"/>
              </a:lnSpc>
              <a:spcBef>
                <a:spcPts val="0"/>
              </a:spcBef>
              <a:spcAft>
                <a:spcPts val="0"/>
              </a:spcAft>
              <a:buNone/>
            </a:pPr>
            <a:r>
              <a:rPr lang="en">
                <a:solidFill>
                  <a:srgbClr val="FFE599"/>
                </a:solidFill>
                <a:latin typeface="Roboto Mono"/>
                <a:ea typeface="Roboto Mono"/>
                <a:cs typeface="Roboto Mono"/>
                <a:sym typeface="Roboto Mono"/>
              </a:rPr>
              <a:t>| Meiqi Zhao | </a:t>
            </a:r>
            <a:endParaRPr>
              <a:solidFill>
                <a:srgbClr val="FFE599"/>
              </a:solidFill>
              <a:latin typeface="Roboto Mono"/>
              <a:ea typeface="Roboto Mono"/>
              <a:cs typeface="Roboto Mono"/>
              <a:sym typeface="Roboto Mono"/>
            </a:endParaRPr>
          </a:p>
          <a:p>
            <a:pPr indent="0" lvl="0" marL="0" rtl="0" algn="ctr">
              <a:lnSpc>
                <a:spcPct val="150000"/>
              </a:lnSpc>
              <a:spcBef>
                <a:spcPts val="0"/>
              </a:spcBef>
              <a:spcAft>
                <a:spcPts val="0"/>
              </a:spcAft>
              <a:buNone/>
            </a:pPr>
            <a:r>
              <a:rPr lang="en">
                <a:solidFill>
                  <a:srgbClr val="FFE599"/>
                </a:solidFill>
                <a:latin typeface="Roboto Mono"/>
                <a:ea typeface="Roboto Mono"/>
                <a:cs typeface="Roboto Mono"/>
                <a:sym typeface="Roboto Mono"/>
              </a:rPr>
              <a:t>| Ryan Bornhorst |</a:t>
            </a:r>
            <a:endParaRPr>
              <a:solidFill>
                <a:srgbClr val="FFE599"/>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8" name="Shape 208"/>
        <p:cNvGrpSpPr/>
        <p:nvPr/>
      </p:nvGrpSpPr>
      <p:grpSpPr>
        <a:xfrm>
          <a:off x="0" y="0"/>
          <a:ext cx="0" cy="0"/>
          <a:chOff x="0" y="0"/>
          <a:chExt cx="0" cy="0"/>
        </a:xfrm>
      </p:grpSpPr>
      <p:sp>
        <p:nvSpPr>
          <p:cNvPr id="209" name="Shape 209"/>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10" name="Shape 210"/>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408DF7"/>
                </a:solidFill>
              </a:rPr>
              <a:t>Why use an FPGA?</a:t>
            </a:r>
            <a:endParaRPr b="1">
              <a:solidFill>
                <a:srgbClr val="408DF7"/>
              </a:solidFill>
            </a:endParaRPr>
          </a:p>
        </p:txBody>
      </p:sp>
      <p:cxnSp>
        <p:nvCxnSpPr>
          <p:cNvPr id="211" name="Shape 211"/>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212" name="Shape 212"/>
          <p:cNvSpPr txBox="1"/>
          <p:nvPr>
            <p:ph idx="12" type="sldNum"/>
          </p:nvPr>
        </p:nvSpPr>
        <p:spPr>
          <a:xfrm>
            <a:off x="8335598" y="4712575"/>
            <a:ext cx="685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
        <p:nvSpPr>
          <p:cNvPr id="213" name="Shape 213"/>
          <p:cNvSpPr/>
          <p:nvPr/>
        </p:nvSpPr>
        <p:spPr>
          <a:xfrm>
            <a:off x="139275" y="1459350"/>
            <a:ext cx="2778300" cy="22248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rPr>
              <a:t>FPGA vs. MCU </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FPGA</a:t>
            </a:r>
            <a:r>
              <a:rPr lang="en">
                <a:solidFill>
                  <a:srgbClr val="FFFFFF"/>
                </a:solidFill>
              </a:rPr>
              <a:t> is </a:t>
            </a:r>
            <a:r>
              <a:rPr lang="en">
                <a:solidFill>
                  <a:srgbClr val="FFFFFF"/>
                </a:solidFill>
              </a:rPr>
              <a:t>&gt; 3,000,000</a:t>
            </a:r>
            <a:r>
              <a:rPr lang="en">
                <a:solidFill>
                  <a:srgbClr val="FFFFFF"/>
                </a:solidFill>
              </a:rPr>
              <a:t>x faster</a:t>
            </a:r>
            <a:endParaRPr>
              <a:solidFill>
                <a:srgbClr val="FFFFFF"/>
              </a:solidFill>
            </a:endParaRPr>
          </a:p>
          <a:p>
            <a:pPr indent="-317500" lvl="0" marL="457200">
              <a:spcBef>
                <a:spcPts val="0"/>
              </a:spcBef>
              <a:spcAft>
                <a:spcPts val="0"/>
              </a:spcAft>
              <a:buClr>
                <a:srgbClr val="FFFFFF"/>
              </a:buClr>
              <a:buSzPts val="1400"/>
              <a:buChar char="●"/>
            </a:pPr>
            <a:r>
              <a:rPr lang="en">
                <a:solidFill>
                  <a:srgbClr val="FFFFFF"/>
                </a:solidFill>
              </a:rPr>
              <a:t>MCU doesn’t have enough resources to encrypt data and communicate to serial monitor concurrently</a:t>
            </a:r>
            <a:endParaRPr>
              <a:solidFill>
                <a:srgbClr val="FFFFFF"/>
              </a:solidFill>
            </a:endParaRPr>
          </a:p>
        </p:txBody>
      </p:sp>
      <p:sp>
        <p:nvSpPr>
          <p:cNvPr id="214" name="Shape 214"/>
          <p:cNvSpPr/>
          <p:nvPr/>
        </p:nvSpPr>
        <p:spPr>
          <a:xfrm>
            <a:off x="3053675" y="1467600"/>
            <a:ext cx="2844300" cy="22083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rPr>
              <a:t>FPGA vs. x64 </a:t>
            </a:r>
            <a:endParaRPr b="1">
              <a:solidFill>
                <a:srgbClr val="FFFFFF"/>
              </a:solidFill>
            </a:endParaRPr>
          </a:p>
          <a:p>
            <a:pPr indent="0" lvl="0" marL="0" rtl="0">
              <a:spcBef>
                <a:spcPts val="0"/>
              </a:spcBef>
              <a:spcAft>
                <a:spcPts val="0"/>
              </a:spcAft>
              <a:buNone/>
            </a:pPr>
            <a:r>
              <a:rPr lang="en">
                <a:solidFill>
                  <a:srgbClr val="FFFFFF"/>
                </a:solidFill>
              </a:rPr>
              <a:t>When using processors in laptops or desktops, results will be dependent on </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a:t>
            </a:r>
            <a:r>
              <a:rPr lang="en">
                <a:solidFill>
                  <a:srgbClr val="FFFFFF"/>
                </a:solidFill>
              </a:rPr>
              <a:t>o. of cores in use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Background apps/programs running </a:t>
            </a:r>
            <a:endParaRPr>
              <a:solidFill>
                <a:srgbClr val="FFFFFF"/>
              </a:solidFill>
            </a:endParaRPr>
          </a:p>
          <a:p>
            <a:pPr indent="0" lvl="0" marL="0" rtl="0">
              <a:spcBef>
                <a:spcPts val="0"/>
              </a:spcBef>
              <a:spcAft>
                <a:spcPts val="0"/>
              </a:spcAft>
              <a:buNone/>
            </a:pPr>
            <a:r>
              <a:t/>
            </a:r>
            <a:endParaRPr sz="1200">
              <a:solidFill>
                <a:srgbClr val="FFFFFF"/>
              </a:solidFill>
            </a:endParaRPr>
          </a:p>
        </p:txBody>
      </p:sp>
      <p:sp>
        <p:nvSpPr>
          <p:cNvPr id="215" name="Shape 215"/>
          <p:cNvSpPr/>
          <p:nvPr/>
        </p:nvSpPr>
        <p:spPr>
          <a:xfrm>
            <a:off x="6025850" y="1467600"/>
            <a:ext cx="2922600" cy="22083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
                <a:solidFill>
                  <a:srgbClr val="FFFFFF"/>
                </a:solidFill>
              </a:rPr>
              <a:t>FPGA vs. GPU</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GPU performance is 5x faster than FPGA </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Infrastructure to wrap data and send to GPU for processing is cumbersome and expensive.</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9" name="Shape 219"/>
        <p:cNvGrpSpPr/>
        <p:nvPr/>
      </p:nvGrpSpPr>
      <p:grpSpPr>
        <a:xfrm>
          <a:off x="0" y="0"/>
          <a:ext cx="0" cy="0"/>
          <a:chOff x="0" y="0"/>
          <a:chExt cx="0" cy="0"/>
        </a:xfrm>
      </p:grpSpPr>
      <p:sp>
        <p:nvSpPr>
          <p:cNvPr id="220" name="Shape 220"/>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21" name="Shape 221"/>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Methods Used</a:t>
            </a:r>
            <a:endParaRPr b="1" sz="3000">
              <a:solidFill>
                <a:srgbClr val="408DF7"/>
              </a:solidFill>
            </a:endParaRPr>
          </a:p>
        </p:txBody>
      </p:sp>
      <p:sp>
        <p:nvSpPr>
          <p:cNvPr id="222" name="Shape 222"/>
          <p:cNvSpPr txBox="1"/>
          <p:nvPr>
            <p:ph idx="1" type="body"/>
          </p:nvPr>
        </p:nvSpPr>
        <p:spPr>
          <a:xfrm>
            <a:off x="311700" y="1014325"/>
            <a:ext cx="5478600" cy="36489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b="1" lang="en" sz="1600">
                <a:solidFill>
                  <a:srgbClr val="000000"/>
                </a:solidFill>
              </a:rPr>
              <a:t>Verification</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Testing properties with Cryptol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Running known-good test vectors through software and hardware</a:t>
            </a:r>
            <a:endParaRPr>
              <a:solidFill>
                <a:srgbClr val="000000"/>
              </a:solidFill>
            </a:endParaRPr>
          </a:p>
          <a:p>
            <a:pPr indent="0" lvl="0" marL="0">
              <a:spcBef>
                <a:spcPts val="0"/>
              </a:spcBef>
              <a:spcAft>
                <a:spcPts val="0"/>
              </a:spcAft>
              <a:buNone/>
            </a:pPr>
            <a:r>
              <a:t/>
            </a:r>
            <a:endParaRPr>
              <a:solidFill>
                <a:srgbClr val="000000"/>
              </a:solidFill>
            </a:endParaRPr>
          </a:p>
          <a:p>
            <a:pPr indent="-330200" lvl="0" marL="457200" rtl="0">
              <a:spcBef>
                <a:spcPts val="0"/>
              </a:spcBef>
              <a:spcAft>
                <a:spcPts val="0"/>
              </a:spcAft>
              <a:buClr>
                <a:srgbClr val="000000"/>
              </a:buClr>
              <a:buSzPts val="1600"/>
              <a:buChar char="●"/>
            </a:pPr>
            <a:r>
              <a:rPr b="1" lang="en" sz="1600">
                <a:solidFill>
                  <a:srgbClr val="000000"/>
                </a:solidFill>
              </a:rPr>
              <a:t>Benchmarking</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Using software benchmarks created by OpenSSL</a:t>
            </a:r>
            <a:endParaRPr>
              <a:solidFill>
                <a:srgbClr val="000000"/>
              </a:solidFill>
            </a:endParaRPr>
          </a:p>
          <a:p>
            <a:pPr indent="0" lvl="0" marL="457200">
              <a:spcBef>
                <a:spcPts val="0"/>
              </a:spcBef>
              <a:spcAft>
                <a:spcPts val="0"/>
              </a:spcAft>
              <a:buNone/>
            </a:pPr>
            <a:r>
              <a:t/>
            </a:r>
            <a:endParaRPr>
              <a:solidFill>
                <a:srgbClr val="000000"/>
              </a:solidFill>
            </a:endParaRPr>
          </a:p>
          <a:p>
            <a:pPr indent="-330200" lvl="0" marL="457200" rtl="0">
              <a:spcBef>
                <a:spcPts val="0"/>
              </a:spcBef>
              <a:spcAft>
                <a:spcPts val="0"/>
              </a:spcAft>
              <a:buClr>
                <a:srgbClr val="000000"/>
              </a:buClr>
              <a:buSzPts val="1600"/>
              <a:buChar char="●"/>
            </a:pPr>
            <a:r>
              <a:rPr b="1" lang="en" sz="1600">
                <a:solidFill>
                  <a:srgbClr val="000000"/>
                </a:solidFill>
              </a:rPr>
              <a:t>Throughput</a:t>
            </a:r>
            <a:endParaRPr b="1" sz="1600">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Compare encryption throughput between different systems</a:t>
            </a:r>
            <a:endParaRPr>
              <a:solidFill>
                <a:srgbClr val="000000"/>
              </a:solidFill>
            </a:endParaRPr>
          </a:p>
          <a:p>
            <a:pPr indent="0" lvl="0" marL="0" rtl="0">
              <a:spcBef>
                <a:spcPts val="160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223" name="Shape 223"/>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224" name="Shape 224"/>
          <p:cNvPicPr preferRelativeResize="0"/>
          <p:nvPr/>
        </p:nvPicPr>
        <p:blipFill>
          <a:blip r:embed="rId3">
            <a:alphaModFix/>
          </a:blip>
          <a:stretch>
            <a:fillRect/>
          </a:stretch>
        </p:blipFill>
        <p:spPr>
          <a:xfrm>
            <a:off x="5891771" y="1798675"/>
            <a:ext cx="3048400" cy="2689400"/>
          </a:xfrm>
          <a:prstGeom prst="rect">
            <a:avLst/>
          </a:prstGeom>
          <a:noFill/>
          <a:ln>
            <a:noFill/>
          </a:ln>
        </p:spPr>
      </p:pic>
      <p:pic>
        <p:nvPicPr>
          <p:cNvPr id="225" name="Shape 225"/>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
        <p:nvSpPr>
          <p:cNvPr id="226" name="Shape 226"/>
          <p:cNvSpPr txBox="1"/>
          <p:nvPr>
            <p:ph idx="12" type="sldNum"/>
          </p:nvPr>
        </p:nvSpPr>
        <p:spPr>
          <a:xfrm>
            <a:off x="8323548" y="4712575"/>
            <a:ext cx="697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0" name="Shape 230"/>
        <p:cNvGrpSpPr/>
        <p:nvPr/>
      </p:nvGrpSpPr>
      <p:grpSpPr>
        <a:xfrm>
          <a:off x="0" y="0"/>
          <a:ext cx="0" cy="0"/>
          <a:chOff x="0" y="0"/>
          <a:chExt cx="0" cy="0"/>
        </a:xfrm>
      </p:grpSpPr>
      <p:sp>
        <p:nvSpPr>
          <p:cNvPr id="231" name="Shape 231"/>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32" name="Shape 232"/>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408DF7"/>
                </a:solidFill>
              </a:rPr>
              <a:t>Software Flow Diagram</a:t>
            </a:r>
            <a:endParaRPr b="1">
              <a:solidFill>
                <a:srgbClr val="408DF7"/>
              </a:solidFill>
            </a:endParaRPr>
          </a:p>
        </p:txBody>
      </p:sp>
      <p:cxnSp>
        <p:nvCxnSpPr>
          <p:cNvPr id="233" name="Shape 233"/>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234" name="Shape 234"/>
          <p:cNvSpPr txBox="1"/>
          <p:nvPr>
            <p:ph idx="12" type="sldNum"/>
          </p:nvPr>
        </p:nvSpPr>
        <p:spPr>
          <a:xfrm>
            <a:off x="8335598" y="4712575"/>
            <a:ext cx="685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235" name="Shape 235"/>
          <p:cNvPicPr preferRelativeResize="0"/>
          <p:nvPr/>
        </p:nvPicPr>
        <p:blipFill>
          <a:blip r:embed="rId3">
            <a:alphaModFix/>
          </a:blip>
          <a:stretch>
            <a:fillRect/>
          </a:stretch>
        </p:blipFill>
        <p:spPr>
          <a:xfrm>
            <a:off x="2082138" y="980375"/>
            <a:ext cx="4979714" cy="3530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sp>
        <p:nvSpPr>
          <p:cNvPr id="240" name="Shape 240"/>
          <p:cNvSpPr/>
          <p:nvPr/>
        </p:nvSpPr>
        <p:spPr>
          <a:xfrm>
            <a:off x="278975" y="2774625"/>
            <a:ext cx="8379300" cy="14469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278975" y="1174425"/>
            <a:ext cx="8379300" cy="14469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43" name="Shape 243"/>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408DF7"/>
                </a:solidFill>
              </a:rPr>
              <a:t>What we did : Cryptol and Benchmarks</a:t>
            </a:r>
            <a:endParaRPr b="1">
              <a:solidFill>
                <a:srgbClr val="408DF7"/>
              </a:solidFill>
            </a:endParaRPr>
          </a:p>
        </p:txBody>
      </p:sp>
      <p:cxnSp>
        <p:nvCxnSpPr>
          <p:cNvPr id="244" name="Shape 244"/>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245" name="Shape 245"/>
          <p:cNvSpPr txBox="1"/>
          <p:nvPr>
            <p:ph idx="12" type="sldNum"/>
          </p:nvPr>
        </p:nvSpPr>
        <p:spPr>
          <a:xfrm>
            <a:off x="8335598" y="4712575"/>
            <a:ext cx="685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
        <p:nvSpPr>
          <p:cNvPr id="246" name="Shape 246"/>
          <p:cNvSpPr/>
          <p:nvPr/>
        </p:nvSpPr>
        <p:spPr>
          <a:xfrm>
            <a:off x="401675" y="137850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Given aes.cry</a:t>
            </a:r>
            <a:endParaRPr sz="1100">
              <a:solidFill>
                <a:srgbClr val="FFFFFF"/>
              </a:solidFill>
            </a:endParaRPr>
          </a:p>
        </p:txBody>
      </p:sp>
      <p:sp>
        <p:nvSpPr>
          <p:cNvPr id="247" name="Shape 247"/>
          <p:cNvSpPr/>
          <p:nvPr/>
        </p:nvSpPr>
        <p:spPr>
          <a:xfrm>
            <a:off x="2459075" y="137850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Run Cryptol and use “check”, “prove’’ and “test” to verify that all the correctness of the algorithm </a:t>
            </a:r>
            <a:endParaRPr sz="1100">
              <a:solidFill>
                <a:srgbClr val="FFFFFF"/>
              </a:solidFill>
            </a:endParaRPr>
          </a:p>
        </p:txBody>
      </p:sp>
      <p:sp>
        <p:nvSpPr>
          <p:cNvPr id="248" name="Shape 248"/>
          <p:cNvSpPr/>
          <p:nvPr/>
        </p:nvSpPr>
        <p:spPr>
          <a:xfrm>
            <a:off x="4516475" y="1378500"/>
            <a:ext cx="1765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After verifying the correctness, use SAW to perform equivalence checking</a:t>
            </a:r>
            <a:endParaRPr sz="1100">
              <a:solidFill>
                <a:srgbClr val="FFFFFF"/>
              </a:solidFill>
            </a:endParaRPr>
          </a:p>
        </p:txBody>
      </p:sp>
      <p:sp>
        <p:nvSpPr>
          <p:cNvPr id="249" name="Shape 249"/>
          <p:cNvSpPr/>
          <p:nvPr/>
        </p:nvSpPr>
        <p:spPr>
          <a:xfrm>
            <a:off x="6650075" y="1378500"/>
            <a:ext cx="1853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Results from SAW and Cryptol confirms the accuracy of the aes model. Cryptol generated SV file was given</a:t>
            </a:r>
            <a:endParaRPr sz="1100">
              <a:solidFill>
                <a:srgbClr val="FFFFFF"/>
              </a:solidFill>
            </a:endParaRPr>
          </a:p>
        </p:txBody>
      </p:sp>
      <p:sp>
        <p:nvSpPr>
          <p:cNvPr id="250" name="Shape 250"/>
          <p:cNvSpPr/>
          <p:nvPr/>
        </p:nvSpPr>
        <p:spPr>
          <a:xfrm>
            <a:off x="401675" y="296835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Given aes.c</a:t>
            </a:r>
            <a:endParaRPr sz="1100">
              <a:solidFill>
                <a:srgbClr val="FFFFFF"/>
              </a:solidFill>
            </a:endParaRPr>
          </a:p>
        </p:txBody>
      </p:sp>
      <p:sp>
        <p:nvSpPr>
          <p:cNvPr id="251" name="Shape 251"/>
          <p:cNvSpPr/>
          <p:nvPr/>
        </p:nvSpPr>
        <p:spPr>
          <a:xfrm>
            <a:off x="2459075" y="296835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Find AES-128 benchmark file from OpenSSL </a:t>
            </a:r>
            <a:endParaRPr sz="1100">
              <a:solidFill>
                <a:srgbClr val="FFFFFF"/>
              </a:solidFill>
            </a:endParaRPr>
          </a:p>
        </p:txBody>
      </p:sp>
      <p:sp>
        <p:nvSpPr>
          <p:cNvPr id="252" name="Shape 252"/>
          <p:cNvSpPr/>
          <p:nvPr/>
        </p:nvSpPr>
        <p:spPr>
          <a:xfrm>
            <a:off x="4516475" y="2968350"/>
            <a:ext cx="1765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100">
                <a:solidFill>
                  <a:srgbClr val="FFFFFF"/>
                </a:solidFill>
              </a:rPr>
              <a:t>Run benchmark to get approximate speed per encryption</a:t>
            </a:r>
            <a:endParaRPr sz="1100">
              <a:solidFill>
                <a:srgbClr val="FFFFFF"/>
              </a:solidFill>
            </a:endParaRPr>
          </a:p>
          <a:p>
            <a:pPr indent="0" lvl="0" marL="0" rtl="0">
              <a:spcBef>
                <a:spcPts val="0"/>
              </a:spcBef>
              <a:spcAft>
                <a:spcPts val="0"/>
              </a:spcAft>
              <a:buNone/>
            </a:pPr>
            <a:r>
              <a:t/>
            </a:r>
            <a:endParaRPr sz="1100">
              <a:solidFill>
                <a:srgbClr val="FFFFFF"/>
              </a:solidFill>
            </a:endParaRPr>
          </a:p>
        </p:txBody>
      </p:sp>
      <p:sp>
        <p:nvSpPr>
          <p:cNvPr id="253" name="Shape 253"/>
          <p:cNvSpPr/>
          <p:nvPr/>
        </p:nvSpPr>
        <p:spPr>
          <a:xfrm>
            <a:off x="6650075" y="2968350"/>
            <a:ext cx="1853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Run on different systems and compare throughput with the FPGAs</a:t>
            </a:r>
            <a:endParaRPr sz="1100">
              <a:solidFill>
                <a:srgbClr val="FFFFFF"/>
              </a:solidFill>
            </a:endParaRPr>
          </a:p>
        </p:txBody>
      </p:sp>
      <p:cxnSp>
        <p:nvCxnSpPr>
          <p:cNvPr id="254" name="Shape 254"/>
          <p:cNvCxnSpPr/>
          <p:nvPr/>
        </p:nvCxnSpPr>
        <p:spPr>
          <a:xfrm flipH="1" rot="10800000">
            <a:off x="2113200" y="18142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55" name="Shape 255"/>
          <p:cNvCxnSpPr/>
          <p:nvPr/>
        </p:nvCxnSpPr>
        <p:spPr>
          <a:xfrm flipH="1" rot="10800000">
            <a:off x="4170600" y="18142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56" name="Shape 256"/>
          <p:cNvCxnSpPr/>
          <p:nvPr/>
        </p:nvCxnSpPr>
        <p:spPr>
          <a:xfrm flipH="1" rot="10800000">
            <a:off x="6304200" y="18142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57" name="Shape 257"/>
          <p:cNvCxnSpPr/>
          <p:nvPr/>
        </p:nvCxnSpPr>
        <p:spPr>
          <a:xfrm flipH="1" rot="10800000">
            <a:off x="6304200" y="34906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58" name="Shape 258"/>
          <p:cNvCxnSpPr/>
          <p:nvPr/>
        </p:nvCxnSpPr>
        <p:spPr>
          <a:xfrm flipH="1" rot="10800000">
            <a:off x="4170600" y="34906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59" name="Shape 259"/>
          <p:cNvCxnSpPr/>
          <p:nvPr/>
        </p:nvCxnSpPr>
        <p:spPr>
          <a:xfrm flipH="1" rot="10800000">
            <a:off x="2113200" y="3490650"/>
            <a:ext cx="269700" cy="8100"/>
          </a:xfrm>
          <a:prstGeom prst="straightConnector1">
            <a:avLst/>
          </a:prstGeom>
          <a:noFill/>
          <a:ln cap="flat" cmpd="sng" w="19050">
            <a:solidFill>
              <a:srgbClr val="408DF7"/>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3" name="Shape 263"/>
        <p:cNvGrpSpPr/>
        <p:nvPr/>
      </p:nvGrpSpPr>
      <p:grpSpPr>
        <a:xfrm>
          <a:off x="0" y="0"/>
          <a:ext cx="0" cy="0"/>
          <a:chOff x="0" y="0"/>
          <a:chExt cx="0" cy="0"/>
        </a:xfrm>
      </p:grpSpPr>
      <p:sp>
        <p:nvSpPr>
          <p:cNvPr id="264" name="Shape 264"/>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65" name="Shape 265"/>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FPGA Implementation in Verilog</a:t>
            </a:r>
            <a:endParaRPr b="1" sz="3000">
              <a:solidFill>
                <a:srgbClr val="408DF7"/>
              </a:solidFill>
            </a:endParaRPr>
          </a:p>
        </p:txBody>
      </p:sp>
      <p:sp>
        <p:nvSpPr>
          <p:cNvPr id="266" name="Shape 266"/>
          <p:cNvSpPr txBox="1"/>
          <p:nvPr>
            <p:ph idx="1" type="body"/>
          </p:nvPr>
        </p:nvSpPr>
        <p:spPr>
          <a:xfrm>
            <a:off x="311700" y="1185900"/>
            <a:ext cx="8520600" cy="2950200"/>
          </a:xfrm>
          <a:prstGeom prst="rect">
            <a:avLst/>
          </a:prstGeom>
        </p:spPr>
        <p:txBody>
          <a:bodyPr anchorCtr="0" anchor="t" bIns="91425" lIns="91425" spcFirstLastPara="1" rIns="91425" wrap="square" tIns="91425">
            <a:noAutofit/>
          </a:bodyPr>
          <a:lstStyle/>
          <a:p>
            <a:pPr indent="-330200" lvl="0" marL="457200" marR="0" rtl="0" algn="just">
              <a:lnSpc>
                <a:spcPct val="100000"/>
              </a:lnSpc>
              <a:spcBef>
                <a:spcPts val="0"/>
              </a:spcBef>
              <a:spcAft>
                <a:spcPts val="0"/>
              </a:spcAft>
              <a:buClr>
                <a:srgbClr val="000000"/>
              </a:buClr>
              <a:buSzPts val="1600"/>
              <a:buChar char="●"/>
            </a:pPr>
            <a:r>
              <a:rPr b="1" lang="en" sz="1600">
                <a:solidFill>
                  <a:srgbClr val="000000"/>
                </a:solidFill>
              </a:rPr>
              <a:t>Design Flow</a:t>
            </a:r>
            <a:endParaRPr b="1" sz="1600">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Simulation        Synthesis        Implementation </a:t>
            </a:r>
            <a:endParaRPr>
              <a:solidFill>
                <a:srgbClr val="000000"/>
              </a:solidFill>
            </a:endParaRPr>
          </a:p>
          <a:p>
            <a:pPr indent="-330200" lvl="0" marL="457200" marR="0" rtl="0" algn="just">
              <a:lnSpc>
                <a:spcPct val="100000"/>
              </a:lnSpc>
              <a:spcBef>
                <a:spcPts val="0"/>
              </a:spcBef>
              <a:spcAft>
                <a:spcPts val="0"/>
              </a:spcAft>
              <a:buClr>
                <a:srgbClr val="000000"/>
              </a:buClr>
              <a:buSzPts val="1600"/>
              <a:buChar char="●"/>
            </a:pPr>
            <a:r>
              <a:rPr b="1" lang="en" sz="1600">
                <a:solidFill>
                  <a:srgbClr val="000000"/>
                </a:solidFill>
              </a:rPr>
              <a:t>Module Design</a:t>
            </a:r>
            <a:endParaRPr b="1" sz="1600">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Created a top module to pass data serially (RS-232)</a:t>
            </a:r>
            <a:endParaRPr>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Used FIFO buffers to store receive and transmit data</a:t>
            </a:r>
            <a:endParaRPr>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AES module provided by Galois encrypts the received data</a:t>
            </a:r>
            <a:endParaRPr>
              <a:solidFill>
                <a:srgbClr val="000000"/>
              </a:solidFill>
            </a:endParaRPr>
          </a:p>
          <a:p>
            <a:pPr indent="-317500" lvl="2" marL="1371600" marR="0" rtl="0" algn="just">
              <a:lnSpc>
                <a:spcPct val="100000"/>
              </a:lnSpc>
              <a:spcBef>
                <a:spcPts val="0"/>
              </a:spcBef>
              <a:spcAft>
                <a:spcPts val="0"/>
              </a:spcAft>
              <a:buClr>
                <a:srgbClr val="000000"/>
              </a:buClr>
              <a:buSzPts val="1400"/>
              <a:buChar char="■"/>
            </a:pPr>
            <a:r>
              <a:rPr lang="en">
                <a:solidFill>
                  <a:srgbClr val="000000"/>
                </a:solidFill>
              </a:rPr>
              <a:t>Inputs: 128 bit plain text, 128 bit key</a:t>
            </a:r>
            <a:endParaRPr>
              <a:solidFill>
                <a:srgbClr val="000000"/>
              </a:solidFill>
            </a:endParaRPr>
          </a:p>
          <a:p>
            <a:pPr indent="-317500" lvl="2" marL="1371600" marR="0" rtl="0" algn="just">
              <a:lnSpc>
                <a:spcPct val="100000"/>
              </a:lnSpc>
              <a:spcBef>
                <a:spcPts val="0"/>
              </a:spcBef>
              <a:spcAft>
                <a:spcPts val="0"/>
              </a:spcAft>
              <a:buClr>
                <a:srgbClr val="000000"/>
              </a:buClr>
              <a:buSzPts val="1400"/>
              <a:buChar char="■"/>
            </a:pPr>
            <a:r>
              <a:rPr lang="en">
                <a:solidFill>
                  <a:srgbClr val="000000"/>
                </a:solidFill>
              </a:rPr>
              <a:t>Output: 128 bit ciphertext</a:t>
            </a:r>
            <a:endParaRPr>
              <a:solidFill>
                <a:srgbClr val="000000"/>
              </a:solidFill>
            </a:endParaRPr>
          </a:p>
          <a:p>
            <a:pPr indent="-330200" lvl="0" marL="457200" marR="0" rtl="0" algn="just">
              <a:lnSpc>
                <a:spcPct val="100000"/>
              </a:lnSpc>
              <a:spcBef>
                <a:spcPts val="0"/>
              </a:spcBef>
              <a:spcAft>
                <a:spcPts val="0"/>
              </a:spcAft>
              <a:buClr>
                <a:srgbClr val="000000"/>
              </a:buClr>
              <a:buSzPts val="1600"/>
              <a:buChar char="●"/>
            </a:pPr>
            <a:r>
              <a:rPr b="1" lang="en" sz="1600">
                <a:solidFill>
                  <a:srgbClr val="000000"/>
                </a:solidFill>
              </a:rPr>
              <a:t>Tools Used</a:t>
            </a:r>
            <a:endParaRPr b="1" sz="1600">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Vivado Design Suite for Artix-7 board</a:t>
            </a:r>
            <a:endParaRPr>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Yosys and Vivado ISE for Spartan-6 board</a:t>
            </a:r>
            <a:endParaRPr>
              <a:solidFill>
                <a:srgbClr val="000000"/>
              </a:solidFill>
            </a:endParaRPr>
          </a:p>
          <a:p>
            <a:pPr indent="-317500" lvl="1" marL="914400" marR="0" rtl="0" algn="just">
              <a:lnSpc>
                <a:spcPct val="100000"/>
              </a:lnSpc>
              <a:spcBef>
                <a:spcPts val="0"/>
              </a:spcBef>
              <a:spcAft>
                <a:spcPts val="0"/>
              </a:spcAft>
              <a:buClr>
                <a:srgbClr val="000000"/>
              </a:buClr>
              <a:buSzPts val="1400"/>
              <a:buChar char="○"/>
            </a:pPr>
            <a:r>
              <a:rPr lang="en">
                <a:solidFill>
                  <a:srgbClr val="000000"/>
                </a:solidFill>
              </a:rPr>
              <a:t>Picoblaze, Microblaze, and Digital Clock Manager for timing</a:t>
            </a:r>
            <a:endParaRPr>
              <a:solidFill>
                <a:srgbClr val="000000"/>
              </a:solidFill>
            </a:endParaRPr>
          </a:p>
          <a:p>
            <a:pPr indent="0" lvl="0" marL="0" rtl="0" algn="just">
              <a:spcBef>
                <a:spcPts val="1600"/>
              </a:spcBef>
              <a:spcAft>
                <a:spcPts val="0"/>
              </a:spcAft>
              <a:buNone/>
            </a:pPr>
            <a:r>
              <a:t/>
            </a:r>
            <a:endParaRPr>
              <a:solidFill>
                <a:srgbClr val="FFD966"/>
              </a:solidFill>
            </a:endParaRPr>
          </a:p>
          <a:p>
            <a:pPr indent="0" lvl="0" marL="0" rtl="0" algn="just">
              <a:spcBef>
                <a:spcPts val="1600"/>
              </a:spcBef>
              <a:spcAft>
                <a:spcPts val="0"/>
              </a:spcAft>
              <a:buNone/>
            </a:pPr>
            <a:r>
              <a:t/>
            </a:r>
            <a:endParaRPr>
              <a:solidFill>
                <a:srgbClr val="FFD966"/>
              </a:solidFill>
            </a:endParaRPr>
          </a:p>
          <a:p>
            <a:pPr indent="0" lvl="0" marL="0" rtl="0" algn="just">
              <a:spcBef>
                <a:spcPts val="1600"/>
              </a:spcBef>
              <a:spcAft>
                <a:spcPts val="0"/>
              </a:spcAft>
              <a:buNone/>
            </a:pPr>
            <a:r>
              <a:t/>
            </a:r>
            <a:endParaRPr>
              <a:solidFill>
                <a:srgbClr val="FFD966"/>
              </a:solidFill>
            </a:endParaRPr>
          </a:p>
          <a:p>
            <a:pPr indent="0" lvl="0" marL="0" rtl="0" algn="just">
              <a:spcBef>
                <a:spcPts val="1600"/>
              </a:spcBef>
              <a:spcAft>
                <a:spcPts val="1600"/>
              </a:spcAft>
              <a:buNone/>
            </a:pPr>
            <a:r>
              <a:rPr lang="en">
                <a:solidFill>
                  <a:srgbClr val="FFD966"/>
                </a:solidFill>
              </a:rPr>
              <a:t> </a:t>
            </a:r>
            <a:endParaRPr>
              <a:solidFill>
                <a:srgbClr val="FFD966"/>
              </a:solidFill>
            </a:endParaRPr>
          </a:p>
        </p:txBody>
      </p:sp>
      <p:cxnSp>
        <p:nvCxnSpPr>
          <p:cNvPr id="267" name="Shape 267"/>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268" name="Shape 268"/>
          <p:cNvSpPr txBox="1"/>
          <p:nvPr>
            <p:ph idx="12" type="sldNum"/>
          </p:nvPr>
        </p:nvSpPr>
        <p:spPr>
          <a:xfrm>
            <a:off x="8335598" y="4712575"/>
            <a:ext cx="685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269" name="Shape 269"/>
          <p:cNvPicPr preferRelativeResize="0"/>
          <p:nvPr/>
        </p:nvPicPr>
        <p:blipFill rotWithShape="1">
          <a:blip r:embed="rId3">
            <a:alphaModFix/>
          </a:blip>
          <a:srcRect b="0" l="0" r="0" t="0"/>
          <a:stretch/>
        </p:blipFill>
        <p:spPr>
          <a:xfrm>
            <a:off x="7149394" y="0"/>
            <a:ext cx="1682905" cy="827975"/>
          </a:xfrm>
          <a:prstGeom prst="rect">
            <a:avLst/>
          </a:prstGeom>
          <a:noFill/>
          <a:ln>
            <a:noFill/>
          </a:ln>
        </p:spPr>
      </p:pic>
      <p:cxnSp>
        <p:nvCxnSpPr>
          <p:cNvPr id="270" name="Shape 270"/>
          <p:cNvCxnSpPr/>
          <p:nvPr/>
        </p:nvCxnSpPr>
        <p:spPr>
          <a:xfrm>
            <a:off x="2180100" y="1649700"/>
            <a:ext cx="330600" cy="0"/>
          </a:xfrm>
          <a:prstGeom prst="straightConnector1">
            <a:avLst/>
          </a:prstGeom>
          <a:noFill/>
          <a:ln cap="flat" cmpd="sng" w="19050">
            <a:solidFill>
              <a:schemeClr val="dk2"/>
            </a:solidFill>
            <a:prstDash val="solid"/>
            <a:round/>
            <a:headEnd len="med" w="med" type="none"/>
            <a:tailEnd len="med" w="med" type="triangle"/>
          </a:ln>
        </p:spPr>
      </p:cxnSp>
      <p:cxnSp>
        <p:nvCxnSpPr>
          <p:cNvPr id="271" name="Shape 271"/>
          <p:cNvCxnSpPr/>
          <p:nvPr/>
        </p:nvCxnSpPr>
        <p:spPr>
          <a:xfrm>
            <a:off x="3323100" y="1649700"/>
            <a:ext cx="330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5" name="Shape 275"/>
        <p:cNvGrpSpPr/>
        <p:nvPr/>
      </p:nvGrpSpPr>
      <p:grpSpPr>
        <a:xfrm>
          <a:off x="0" y="0"/>
          <a:ext cx="0" cy="0"/>
          <a:chOff x="0" y="0"/>
          <a:chExt cx="0" cy="0"/>
        </a:xfrm>
      </p:grpSpPr>
      <p:sp>
        <p:nvSpPr>
          <p:cNvPr id="276" name="Shape 276"/>
          <p:cNvSpPr/>
          <p:nvPr/>
        </p:nvSpPr>
        <p:spPr>
          <a:xfrm>
            <a:off x="285575" y="975975"/>
            <a:ext cx="8525100" cy="35982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278" name="Shape 278"/>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408DF7"/>
                </a:solidFill>
              </a:rPr>
              <a:t>What we did : Verilog </a:t>
            </a:r>
            <a:endParaRPr b="1">
              <a:solidFill>
                <a:srgbClr val="408DF7"/>
              </a:solidFill>
            </a:endParaRPr>
          </a:p>
        </p:txBody>
      </p:sp>
      <p:cxnSp>
        <p:nvCxnSpPr>
          <p:cNvPr id="279" name="Shape 279"/>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280" name="Shape 280"/>
          <p:cNvSpPr txBox="1"/>
          <p:nvPr>
            <p:ph idx="12" type="sldNum"/>
          </p:nvPr>
        </p:nvSpPr>
        <p:spPr>
          <a:xfrm>
            <a:off x="8335598" y="4712575"/>
            <a:ext cx="685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
        <p:nvSpPr>
          <p:cNvPr id="281" name="Shape 281"/>
          <p:cNvSpPr/>
          <p:nvPr/>
        </p:nvSpPr>
        <p:spPr>
          <a:xfrm>
            <a:off x="461975" y="1073700"/>
            <a:ext cx="1777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100">
                <a:solidFill>
                  <a:srgbClr val="FFFFFF"/>
                </a:solidFill>
              </a:rPr>
              <a:t>Given Proc_AESencrypt,</a:t>
            </a:r>
            <a:endParaRPr sz="1100">
              <a:solidFill>
                <a:srgbClr val="FFFFFF"/>
              </a:solidFill>
            </a:endParaRPr>
          </a:p>
          <a:p>
            <a:pPr indent="0" lvl="0" marL="0" rtl="0">
              <a:spcBef>
                <a:spcPts val="0"/>
              </a:spcBef>
              <a:spcAft>
                <a:spcPts val="0"/>
              </a:spcAft>
              <a:buNone/>
            </a:pPr>
            <a:r>
              <a:rPr lang="en" sz="1100">
                <a:solidFill>
                  <a:srgbClr val="FFFFFF"/>
                </a:solidFill>
              </a:rPr>
              <a:t>aes_functions and </a:t>
            </a:r>
            <a:r>
              <a:rPr lang="en" sz="1100">
                <a:solidFill>
                  <a:srgbClr val="FFFFFF"/>
                </a:solidFill>
              </a:rPr>
              <a:t>SystemVerilog CSP</a:t>
            </a:r>
            <a:endParaRPr sz="1100">
              <a:solidFill>
                <a:srgbClr val="FFFFFF"/>
              </a:solidFill>
            </a:endParaRPr>
          </a:p>
        </p:txBody>
      </p:sp>
      <p:sp>
        <p:nvSpPr>
          <p:cNvPr id="282" name="Shape 282"/>
          <p:cNvSpPr/>
          <p:nvPr/>
        </p:nvSpPr>
        <p:spPr>
          <a:xfrm>
            <a:off x="2611475" y="107370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With the testbench, run simulation and verify the outputs are correct. </a:t>
            </a:r>
            <a:endParaRPr sz="1100">
              <a:solidFill>
                <a:srgbClr val="FFFFFF"/>
              </a:solidFill>
            </a:endParaRPr>
          </a:p>
        </p:txBody>
      </p:sp>
      <p:sp>
        <p:nvSpPr>
          <p:cNvPr id="283" name="Shape 283"/>
          <p:cNvSpPr/>
          <p:nvPr/>
        </p:nvSpPr>
        <p:spPr>
          <a:xfrm>
            <a:off x="4668875" y="1073700"/>
            <a:ext cx="1765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Since the file has </a:t>
            </a:r>
            <a:r>
              <a:rPr lang="en" sz="1100">
                <a:solidFill>
                  <a:srgbClr val="FFFFFF"/>
                </a:solidFill>
              </a:rPr>
              <a:t>channels</a:t>
            </a:r>
            <a:r>
              <a:rPr lang="en" sz="1100">
                <a:solidFill>
                  <a:srgbClr val="FFFFFF"/>
                </a:solidFill>
              </a:rPr>
              <a:t> and interfaces, change to inputs, outputs, reg and wire.</a:t>
            </a:r>
            <a:endParaRPr sz="1100">
              <a:solidFill>
                <a:srgbClr val="FFFFFF"/>
              </a:solidFill>
            </a:endParaRPr>
          </a:p>
        </p:txBody>
      </p:sp>
      <p:sp>
        <p:nvSpPr>
          <p:cNvPr id="284" name="Shape 284"/>
          <p:cNvSpPr/>
          <p:nvPr/>
        </p:nvSpPr>
        <p:spPr>
          <a:xfrm>
            <a:off x="6802475" y="1073700"/>
            <a:ext cx="1853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Synthesizing file with 128 bit vectors causes floorplanning and timing errors so create a new top module </a:t>
            </a:r>
            <a:endParaRPr sz="1100">
              <a:solidFill>
                <a:srgbClr val="FFFFFF"/>
              </a:solidFill>
            </a:endParaRPr>
          </a:p>
        </p:txBody>
      </p:sp>
      <p:sp>
        <p:nvSpPr>
          <p:cNvPr id="285" name="Shape 285"/>
          <p:cNvSpPr/>
          <p:nvPr/>
        </p:nvSpPr>
        <p:spPr>
          <a:xfrm>
            <a:off x="461850" y="2282550"/>
            <a:ext cx="1777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Perform a frequency sweep to determine max threshold frequency at which there are no timing violations</a:t>
            </a:r>
            <a:endParaRPr sz="1100">
              <a:solidFill>
                <a:srgbClr val="FFFFFF"/>
              </a:solidFill>
            </a:endParaRPr>
          </a:p>
        </p:txBody>
      </p:sp>
      <p:sp>
        <p:nvSpPr>
          <p:cNvPr id="286" name="Shape 286"/>
          <p:cNvSpPr/>
          <p:nvPr/>
        </p:nvSpPr>
        <p:spPr>
          <a:xfrm>
            <a:off x="2611475" y="2282550"/>
            <a:ext cx="1685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Use Microblaze in the debugger mode, vary block RAM and distributed RAMs in use.</a:t>
            </a:r>
            <a:endParaRPr sz="1100">
              <a:solidFill>
                <a:srgbClr val="FFFFFF"/>
              </a:solidFill>
            </a:endParaRPr>
          </a:p>
        </p:txBody>
      </p:sp>
      <p:sp>
        <p:nvSpPr>
          <p:cNvPr id="287" name="Shape 287"/>
          <p:cNvSpPr/>
          <p:nvPr/>
        </p:nvSpPr>
        <p:spPr>
          <a:xfrm>
            <a:off x="4668875" y="2282550"/>
            <a:ext cx="1765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The output gets displayed on the RealTerm serial monitor.</a:t>
            </a:r>
            <a:endParaRPr sz="1100">
              <a:solidFill>
                <a:srgbClr val="FFFFFF"/>
              </a:solidFill>
            </a:endParaRPr>
          </a:p>
        </p:txBody>
      </p:sp>
      <p:sp>
        <p:nvSpPr>
          <p:cNvPr id="288" name="Shape 288"/>
          <p:cNvSpPr/>
          <p:nvPr/>
        </p:nvSpPr>
        <p:spPr>
          <a:xfrm>
            <a:off x="6802475" y="2282550"/>
            <a:ext cx="18534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This new top module is used to pass 8 bits(Tx) at a time serially then uses a parallel converter, encrypts data (Rx).</a:t>
            </a:r>
            <a:endParaRPr sz="1100">
              <a:solidFill>
                <a:srgbClr val="FFFFFF"/>
              </a:solidFill>
            </a:endParaRPr>
          </a:p>
        </p:txBody>
      </p:sp>
      <p:cxnSp>
        <p:nvCxnSpPr>
          <p:cNvPr id="289" name="Shape 289"/>
          <p:cNvCxnSpPr/>
          <p:nvPr/>
        </p:nvCxnSpPr>
        <p:spPr>
          <a:xfrm flipH="1" rot="10800000">
            <a:off x="2265600" y="15094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90" name="Shape 290"/>
          <p:cNvCxnSpPr/>
          <p:nvPr/>
        </p:nvCxnSpPr>
        <p:spPr>
          <a:xfrm flipH="1" rot="10800000">
            <a:off x="4323000" y="15094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91" name="Shape 291"/>
          <p:cNvCxnSpPr/>
          <p:nvPr/>
        </p:nvCxnSpPr>
        <p:spPr>
          <a:xfrm flipH="1" rot="10800000">
            <a:off x="6456600" y="15094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92" name="Shape 292"/>
          <p:cNvCxnSpPr/>
          <p:nvPr/>
        </p:nvCxnSpPr>
        <p:spPr>
          <a:xfrm rot="10800000">
            <a:off x="6456600" y="28048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93" name="Shape 293"/>
          <p:cNvCxnSpPr/>
          <p:nvPr/>
        </p:nvCxnSpPr>
        <p:spPr>
          <a:xfrm rot="10800000">
            <a:off x="4323000" y="2804850"/>
            <a:ext cx="269700" cy="8100"/>
          </a:xfrm>
          <a:prstGeom prst="straightConnector1">
            <a:avLst/>
          </a:prstGeom>
          <a:noFill/>
          <a:ln cap="flat" cmpd="sng" w="19050">
            <a:solidFill>
              <a:srgbClr val="408DF7"/>
            </a:solidFill>
            <a:prstDash val="solid"/>
            <a:round/>
            <a:headEnd len="med" w="med" type="none"/>
            <a:tailEnd len="med" w="med" type="triangle"/>
          </a:ln>
        </p:spPr>
      </p:cxnSp>
      <p:cxnSp>
        <p:nvCxnSpPr>
          <p:cNvPr id="294" name="Shape 294"/>
          <p:cNvCxnSpPr/>
          <p:nvPr/>
        </p:nvCxnSpPr>
        <p:spPr>
          <a:xfrm rot="10800000">
            <a:off x="2265600" y="2804850"/>
            <a:ext cx="269700" cy="8100"/>
          </a:xfrm>
          <a:prstGeom prst="straightConnector1">
            <a:avLst/>
          </a:prstGeom>
          <a:noFill/>
          <a:ln cap="flat" cmpd="sng" w="19050">
            <a:solidFill>
              <a:srgbClr val="408DF7"/>
            </a:solidFill>
            <a:prstDash val="solid"/>
            <a:round/>
            <a:headEnd len="med" w="med" type="none"/>
            <a:tailEnd len="med" w="med" type="triangle"/>
          </a:ln>
        </p:spPr>
      </p:cxnSp>
      <p:sp>
        <p:nvSpPr>
          <p:cNvPr id="295" name="Shape 295"/>
          <p:cNvSpPr/>
          <p:nvPr/>
        </p:nvSpPr>
        <p:spPr>
          <a:xfrm>
            <a:off x="3509850" y="3501750"/>
            <a:ext cx="1777500" cy="1024200"/>
          </a:xfrm>
          <a:prstGeom prst="roundRect">
            <a:avLst>
              <a:gd fmla="val 16667" name="adj"/>
            </a:avLst>
          </a:prstGeom>
          <a:solidFill>
            <a:srgbClr val="408DF7">
              <a:alpha val="80000"/>
            </a:srgbClr>
          </a:solidFill>
          <a:ln cap="flat" cmpd="sng" w="9525">
            <a:solidFill>
              <a:srgbClr val="408DF7"/>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100">
                <a:solidFill>
                  <a:srgbClr val="FFFFFF"/>
                </a:solidFill>
              </a:rPr>
              <a:t>Determine maximum throughput for different development boards and compare them</a:t>
            </a:r>
            <a:endParaRPr sz="1100">
              <a:solidFill>
                <a:srgbClr val="FFFFFF"/>
              </a:solidFill>
            </a:endParaRPr>
          </a:p>
        </p:txBody>
      </p:sp>
      <p:cxnSp>
        <p:nvCxnSpPr>
          <p:cNvPr id="296" name="Shape 296"/>
          <p:cNvCxnSpPr/>
          <p:nvPr/>
        </p:nvCxnSpPr>
        <p:spPr>
          <a:xfrm>
            <a:off x="1350600" y="4144950"/>
            <a:ext cx="1977900" cy="1500"/>
          </a:xfrm>
          <a:prstGeom prst="straightConnector1">
            <a:avLst/>
          </a:prstGeom>
          <a:noFill/>
          <a:ln cap="flat" cmpd="sng" w="28575">
            <a:solidFill>
              <a:srgbClr val="408DF7"/>
            </a:solidFill>
            <a:prstDash val="solid"/>
            <a:round/>
            <a:headEnd len="med" w="med" type="none"/>
            <a:tailEnd len="med" w="med" type="triangle"/>
          </a:ln>
        </p:spPr>
      </p:cxnSp>
      <p:cxnSp>
        <p:nvCxnSpPr>
          <p:cNvPr id="297" name="Shape 297"/>
          <p:cNvCxnSpPr/>
          <p:nvPr/>
        </p:nvCxnSpPr>
        <p:spPr>
          <a:xfrm>
            <a:off x="7793075" y="2083650"/>
            <a:ext cx="0" cy="209400"/>
          </a:xfrm>
          <a:prstGeom prst="straightConnector1">
            <a:avLst/>
          </a:prstGeom>
          <a:noFill/>
          <a:ln cap="flat" cmpd="sng" w="19050">
            <a:solidFill>
              <a:srgbClr val="408DF7"/>
            </a:solidFill>
            <a:prstDash val="solid"/>
            <a:round/>
            <a:headEnd len="med" w="med" type="none"/>
            <a:tailEnd len="med" w="med" type="triangle"/>
          </a:ln>
        </p:spPr>
      </p:cxnSp>
      <p:cxnSp>
        <p:nvCxnSpPr>
          <p:cNvPr id="298" name="Shape 298"/>
          <p:cNvCxnSpPr/>
          <p:nvPr/>
        </p:nvCxnSpPr>
        <p:spPr>
          <a:xfrm rot="10800000">
            <a:off x="1355875" y="3306800"/>
            <a:ext cx="5400" cy="843300"/>
          </a:xfrm>
          <a:prstGeom prst="straightConnector1">
            <a:avLst/>
          </a:prstGeom>
          <a:noFill/>
          <a:ln cap="flat" cmpd="sng" w="28575">
            <a:solidFill>
              <a:srgbClr val="408DF7"/>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sp>
        <p:nvSpPr>
          <p:cNvPr id="303" name="Shape 303"/>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04" name="Shape 304"/>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Performance Comparison </a:t>
            </a:r>
            <a:endParaRPr sz="3000">
              <a:solidFill>
                <a:srgbClr val="408DF7"/>
              </a:solidFill>
            </a:endParaRPr>
          </a:p>
        </p:txBody>
      </p:sp>
      <p:cxnSp>
        <p:nvCxnSpPr>
          <p:cNvPr id="305" name="Shape 305"/>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06" name="Shape 306"/>
          <p:cNvSpPr txBox="1"/>
          <p:nvPr/>
        </p:nvSpPr>
        <p:spPr>
          <a:xfrm>
            <a:off x="909225" y="4501400"/>
            <a:ext cx="5951400" cy="69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txBox="1"/>
          <p:nvPr>
            <p:ph idx="12" type="sldNum"/>
          </p:nvPr>
        </p:nvSpPr>
        <p:spPr>
          <a:xfrm>
            <a:off x="8311498" y="4712575"/>
            <a:ext cx="709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308" name="Shape 308"/>
          <p:cNvPicPr preferRelativeResize="0"/>
          <p:nvPr/>
        </p:nvPicPr>
        <p:blipFill rotWithShape="1">
          <a:blip r:embed="rId3">
            <a:alphaModFix/>
          </a:blip>
          <a:srcRect b="0" l="0" r="0" t="0"/>
          <a:stretch/>
        </p:blipFill>
        <p:spPr>
          <a:xfrm>
            <a:off x="7149394" y="0"/>
            <a:ext cx="1682905" cy="827975"/>
          </a:xfrm>
          <a:prstGeom prst="rect">
            <a:avLst/>
          </a:prstGeom>
          <a:noFill/>
          <a:ln>
            <a:noFill/>
          </a:ln>
        </p:spPr>
      </p:pic>
      <p:pic>
        <p:nvPicPr>
          <p:cNvPr id="309" name="Shape 309"/>
          <p:cNvPicPr preferRelativeResize="0"/>
          <p:nvPr/>
        </p:nvPicPr>
        <p:blipFill rotWithShape="1">
          <a:blip r:embed="rId4">
            <a:alphaModFix/>
          </a:blip>
          <a:srcRect b="0" l="0" r="0" t="5320"/>
          <a:stretch/>
        </p:blipFill>
        <p:spPr>
          <a:xfrm>
            <a:off x="461850" y="946093"/>
            <a:ext cx="8149723" cy="36345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3" name="Shape 313"/>
        <p:cNvGrpSpPr/>
        <p:nvPr/>
      </p:nvGrpSpPr>
      <p:grpSpPr>
        <a:xfrm>
          <a:off x="0" y="0"/>
          <a:ext cx="0" cy="0"/>
          <a:chOff x="0" y="0"/>
          <a:chExt cx="0" cy="0"/>
        </a:xfrm>
      </p:grpSpPr>
      <p:sp>
        <p:nvSpPr>
          <p:cNvPr id="314" name="Shape 314"/>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15" name="Shape 315"/>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Performance</a:t>
            </a:r>
            <a:r>
              <a:rPr b="1" lang="en" sz="3000">
                <a:solidFill>
                  <a:srgbClr val="408DF7"/>
                </a:solidFill>
              </a:rPr>
              <a:t> Relative to Arduino Uno</a:t>
            </a:r>
            <a:r>
              <a:rPr lang="en" sz="3000">
                <a:solidFill>
                  <a:srgbClr val="408DF7"/>
                </a:solidFill>
              </a:rPr>
              <a:t> </a:t>
            </a:r>
            <a:endParaRPr sz="3000">
              <a:solidFill>
                <a:srgbClr val="408DF7"/>
              </a:solidFill>
            </a:endParaRPr>
          </a:p>
        </p:txBody>
      </p:sp>
      <p:sp>
        <p:nvSpPr>
          <p:cNvPr id="316" name="Shape 3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D966"/>
              </a:solidFill>
            </a:endParaRPr>
          </a:p>
          <a:p>
            <a:pPr indent="0" lvl="0" marL="0" rtl="0">
              <a:spcBef>
                <a:spcPts val="160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317" name="Shape 317"/>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18" name="Shape 318"/>
          <p:cNvSpPr txBox="1"/>
          <p:nvPr/>
        </p:nvSpPr>
        <p:spPr>
          <a:xfrm>
            <a:off x="219025" y="4213825"/>
            <a:ext cx="8228700" cy="69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Comparison with respect to the Arduino MCU.</a:t>
            </a:r>
            <a:endParaRPr sz="1000"/>
          </a:p>
        </p:txBody>
      </p:sp>
      <p:sp>
        <p:nvSpPr>
          <p:cNvPr id="319" name="Shape 319"/>
          <p:cNvSpPr txBox="1"/>
          <p:nvPr>
            <p:ph idx="12" type="sldNum"/>
          </p:nvPr>
        </p:nvSpPr>
        <p:spPr>
          <a:xfrm>
            <a:off x="8347648" y="4712575"/>
            <a:ext cx="673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a:t>
            </a:r>
            <a:fld id="{00000000-1234-1234-1234-123412341234}" type="slidenum">
              <a:rPr lang="en">
                <a:solidFill>
                  <a:srgbClr val="FFFFFF"/>
                </a:solidFill>
              </a:rPr>
              <a:t>‹#›</a:t>
            </a:fld>
            <a:endParaRPr>
              <a:solidFill>
                <a:srgbClr val="FFFFFF"/>
              </a:solidFill>
            </a:endParaRPr>
          </a:p>
        </p:txBody>
      </p:sp>
      <p:pic>
        <p:nvPicPr>
          <p:cNvPr id="320" name="Shape 320"/>
          <p:cNvPicPr preferRelativeResize="0"/>
          <p:nvPr/>
        </p:nvPicPr>
        <p:blipFill rotWithShape="1">
          <a:blip r:embed="rId3">
            <a:alphaModFix/>
          </a:blip>
          <a:srcRect b="0" l="0" r="0" t="0"/>
          <a:stretch/>
        </p:blipFill>
        <p:spPr>
          <a:xfrm>
            <a:off x="7149394" y="0"/>
            <a:ext cx="1682905" cy="827975"/>
          </a:xfrm>
          <a:prstGeom prst="rect">
            <a:avLst/>
          </a:prstGeom>
          <a:noFill/>
          <a:ln>
            <a:noFill/>
          </a:ln>
        </p:spPr>
      </p:pic>
      <p:pic>
        <p:nvPicPr>
          <p:cNvPr id="321" name="Shape 321"/>
          <p:cNvPicPr preferRelativeResize="0"/>
          <p:nvPr/>
        </p:nvPicPr>
        <p:blipFill rotWithShape="1">
          <a:blip r:embed="rId4">
            <a:alphaModFix/>
          </a:blip>
          <a:srcRect b="0" l="0" r="0" t="5891"/>
          <a:stretch/>
        </p:blipFill>
        <p:spPr>
          <a:xfrm>
            <a:off x="784448" y="891950"/>
            <a:ext cx="7562452"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5" name="Shape 325"/>
        <p:cNvGrpSpPr/>
        <p:nvPr/>
      </p:nvGrpSpPr>
      <p:grpSpPr>
        <a:xfrm>
          <a:off x="0" y="0"/>
          <a:ext cx="0" cy="0"/>
          <a:chOff x="0" y="0"/>
          <a:chExt cx="0" cy="0"/>
        </a:xfrm>
      </p:grpSpPr>
      <p:sp>
        <p:nvSpPr>
          <p:cNvPr id="326" name="Shape 326"/>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27" name="Shape 327"/>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Related Work : FPGA</a:t>
            </a:r>
            <a:r>
              <a:rPr b="1" lang="en">
                <a:solidFill>
                  <a:srgbClr val="408DF7"/>
                </a:solidFill>
              </a:rPr>
              <a:t> </a:t>
            </a:r>
            <a:endParaRPr b="1">
              <a:solidFill>
                <a:srgbClr val="408DF7"/>
              </a:solidFill>
            </a:endParaRPr>
          </a:p>
        </p:txBody>
      </p:sp>
      <p:sp>
        <p:nvSpPr>
          <p:cNvPr id="328" name="Shape 3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sp>
        <p:nvSpPr>
          <p:cNvPr id="329" name="Shape 329"/>
          <p:cNvSpPr txBox="1"/>
          <p:nvPr/>
        </p:nvSpPr>
        <p:spPr>
          <a:xfrm>
            <a:off x="153300" y="4006225"/>
            <a:ext cx="8990700" cy="1044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700">
                <a:latin typeface="Calibri"/>
                <a:ea typeface="Calibri"/>
                <a:cs typeface="Calibri"/>
                <a:sym typeface="Calibri"/>
              </a:rPr>
              <a:t>[1]</a:t>
            </a:r>
            <a:r>
              <a:rPr lang="en" sz="700">
                <a:uFill>
                  <a:noFill/>
                </a:uFill>
                <a:latin typeface="Calibri"/>
                <a:ea typeface="Calibri"/>
                <a:cs typeface="Calibri"/>
                <a:sym typeface="Calibri"/>
                <a:hlinkClick r:id="rId4"/>
              </a:rPr>
              <a:t> </a:t>
            </a:r>
            <a:r>
              <a:rPr lang="en" sz="700" u="sng">
                <a:latin typeface="Calibri"/>
                <a:ea typeface="Calibri"/>
                <a:cs typeface="Calibri"/>
                <a:sym typeface="Calibri"/>
                <a:hlinkClick r:id="rId5"/>
              </a:rPr>
              <a:t>https://www.sciencedirect.com/science/article/pii/S0141933115001040</a:t>
            </a:r>
            <a:endParaRPr sz="700" u="sng">
              <a:latin typeface="Calibri"/>
              <a:ea typeface="Calibri"/>
              <a:cs typeface="Calibri"/>
              <a:sym typeface="Calibri"/>
              <a:hlinkClick r:id="rId6"/>
            </a:endParaRPr>
          </a:p>
          <a:p>
            <a:pPr indent="0" lvl="0" marL="0" rtl="0">
              <a:lnSpc>
                <a:spcPct val="115000"/>
              </a:lnSpc>
              <a:spcBef>
                <a:spcPts val="0"/>
              </a:spcBef>
              <a:spcAft>
                <a:spcPts val="0"/>
              </a:spcAft>
              <a:buNone/>
            </a:pPr>
            <a:r>
              <a:rPr lang="en" sz="700">
                <a:latin typeface="Calibri"/>
                <a:ea typeface="Calibri"/>
                <a:cs typeface="Calibri"/>
                <a:sym typeface="Calibri"/>
              </a:rPr>
              <a:t>[2]</a:t>
            </a:r>
            <a:r>
              <a:rPr lang="en" sz="700" u="sng">
                <a:latin typeface="Calibri"/>
                <a:ea typeface="Calibri"/>
                <a:cs typeface="Calibri"/>
                <a:sym typeface="Calibri"/>
                <a:hlinkClick r:id="rId7"/>
              </a:rPr>
              <a:t>http://www.iaster.com/uploadfolder/2ImplementationoftheAES-128,AES-192OL25Sept13Copy/2Implementation%20of%20the%20AES-128,%20AES-192%20OL25Sept13%20Copy.pdf</a:t>
            </a:r>
            <a:endParaRPr sz="700" u="sng">
              <a:latin typeface="Calibri"/>
              <a:ea typeface="Calibri"/>
              <a:cs typeface="Calibri"/>
              <a:sym typeface="Calibri"/>
              <a:hlinkClick r:id="rId8"/>
            </a:endParaRPr>
          </a:p>
          <a:p>
            <a:pPr indent="0" lvl="0" marL="0" rtl="0">
              <a:lnSpc>
                <a:spcPct val="115000"/>
              </a:lnSpc>
              <a:spcBef>
                <a:spcPts val="0"/>
              </a:spcBef>
              <a:spcAft>
                <a:spcPts val="0"/>
              </a:spcAft>
              <a:buNone/>
            </a:pPr>
            <a:r>
              <a:rPr lang="en" sz="700">
                <a:latin typeface="Calibri"/>
                <a:ea typeface="Calibri"/>
                <a:cs typeface="Calibri"/>
                <a:sym typeface="Calibri"/>
              </a:rPr>
              <a:t>[3]</a:t>
            </a:r>
            <a:r>
              <a:rPr lang="en" sz="700">
                <a:uFill>
                  <a:noFill/>
                </a:uFill>
                <a:latin typeface="Calibri"/>
                <a:ea typeface="Calibri"/>
                <a:cs typeface="Calibri"/>
                <a:sym typeface="Calibri"/>
                <a:hlinkClick r:id="rId9"/>
              </a:rPr>
              <a:t> </a:t>
            </a:r>
            <a:r>
              <a:rPr lang="en" sz="700" u="sng">
                <a:latin typeface="Calibri"/>
                <a:ea typeface="Calibri"/>
                <a:cs typeface="Calibri"/>
                <a:sym typeface="Calibri"/>
                <a:hlinkClick r:id="rId10"/>
              </a:rPr>
              <a:t>https://www.computer.org/web/csdl/index/-/csdl/proceedings/fit/2012/4946/00/4927a215.pdf</a:t>
            </a:r>
            <a:endParaRPr sz="700" u="sng">
              <a:latin typeface="Calibri"/>
              <a:ea typeface="Calibri"/>
              <a:cs typeface="Calibri"/>
              <a:sym typeface="Calibri"/>
              <a:hlinkClick r:id="rId11"/>
            </a:endParaRPr>
          </a:p>
          <a:p>
            <a:pPr indent="0" lvl="0" marL="0" rtl="0">
              <a:lnSpc>
                <a:spcPct val="115000"/>
              </a:lnSpc>
              <a:spcBef>
                <a:spcPts val="0"/>
              </a:spcBef>
              <a:spcAft>
                <a:spcPts val="0"/>
              </a:spcAft>
              <a:buNone/>
            </a:pPr>
            <a:r>
              <a:rPr lang="en" sz="700">
                <a:solidFill>
                  <a:srgbClr val="FFD966"/>
                </a:solidFill>
                <a:latin typeface="Calibri"/>
                <a:ea typeface="Calibri"/>
                <a:cs typeface="Calibri"/>
                <a:sym typeface="Calibri"/>
              </a:rPr>
              <a:t> </a:t>
            </a:r>
            <a:endParaRPr sz="700">
              <a:solidFill>
                <a:srgbClr val="FFD966"/>
              </a:solidFill>
              <a:latin typeface="Calibri"/>
              <a:ea typeface="Calibri"/>
              <a:cs typeface="Calibri"/>
              <a:sym typeface="Calibri"/>
            </a:endParaRPr>
          </a:p>
        </p:txBody>
      </p:sp>
      <p:cxnSp>
        <p:nvCxnSpPr>
          <p:cNvPr id="330" name="Shape 330"/>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31" name="Shape 331"/>
          <p:cNvSpPr txBox="1"/>
          <p:nvPr>
            <p:ph idx="12" type="sldNum"/>
          </p:nvPr>
        </p:nvSpPr>
        <p:spPr>
          <a:xfrm>
            <a:off x="8287397" y="4712575"/>
            <a:ext cx="745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332" name="Shape 332"/>
          <p:cNvPicPr preferRelativeResize="0"/>
          <p:nvPr/>
        </p:nvPicPr>
        <p:blipFill rotWithShape="1">
          <a:blip r:embed="rId12">
            <a:alphaModFix/>
          </a:blip>
          <a:srcRect b="0" l="0" r="0" t="0"/>
          <a:stretch/>
        </p:blipFill>
        <p:spPr>
          <a:xfrm>
            <a:off x="7149394" y="0"/>
            <a:ext cx="1682905" cy="827975"/>
          </a:xfrm>
          <a:prstGeom prst="rect">
            <a:avLst/>
          </a:prstGeom>
          <a:noFill/>
          <a:ln>
            <a:noFill/>
          </a:ln>
        </p:spPr>
      </p:pic>
      <p:pic>
        <p:nvPicPr>
          <p:cNvPr id="333" name="Shape 333"/>
          <p:cNvPicPr preferRelativeResize="0"/>
          <p:nvPr/>
        </p:nvPicPr>
        <p:blipFill>
          <a:blip r:embed="rId13">
            <a:alphaModFix/>
          </a:blip>
          <a:stretch>
            <a:fillRect/>
          </a:stretch>
        </p:blipFill>
        <p:spPr>
          <a:xfrm>
            <a:off x="485625" y="927750"/>
            <a:ext cx="8048775" cy="327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7" name="Shape 337"/>
        <p:cNvGrpSpPr/>
        <p:nvPr/>
      </p:nvGrpSpPr>
      <p:grpSpPr>
        <a:xfrm>
          <a:off x="0" y="0"/>
          <a:ext cx="0" cy="0"/>
          <a:chOff x="0" y="0"/>
          <a:chExt cx="0" cy="0"/>
        </a:xfrm>
      </p:grpSpPr>
      <p:sp>
        <p:nvSpPr>
          <p:cNvPr id="338" name="Shape 338"/>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39" name="Shape 339"/>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FPGA Throughput Comparison </a:t>
            </a:r>
            <a:endParaRPr b="1" sz="3000">
              <a:solidFill>
                <a:srgbClr val="408DF7"/>
              </a:solidFill>
            </a:endParaRPr>
          </a:p>
        </p:txBody>
      </p:sp>
      <p:cxnSp>
        <p:nvCxnSpPr>
          <p:cNvPr id="340" name="Shape 340"/>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41" name="Shape 341"/>
          <p:cNvSpPr txBox="1"/>
          <p:nvPr>
            <p:ph idx="12" type="sldNum"/>
          </p:nvPr>
        </p:nvSpPr>
        <p:spPr>
          <a:xfrm>
            <a:off x="8287422" y="4712575"/>
            <a:ext cx="733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342" name="Shape 342"/>
          <p:cNvPicPr preferRelativeResize="0"/>
          <p:nvPr/>
        </p:nvPicPr>
        <p:blipFill rotWithShape="1">
          <a:blip r:embed="rId4">
            <a:alphaModFix/>
          </a:blip>
          <a:srcRect b="0" l="0" r="0" t="0"/>
          <a:stretch/>
        </p:blipFill>
        <p:spPr>
          <a:xfrm>
            <a:off x="7149394" y="0"/>
            <a:ext cx="1682905" cy="827975"/>
          </a:xfrm>
          <a:prstGeom prst="rect">
            <a:avLst/>
          </a:prstGeom>
          <a:noFill/>
          <a:ln>
            <a:noFill/>
          </a:ln>
        </p:spPr>
      </p:pic>
      <p:pic>
        <p:nvPicPr>
          <p:cNvPr id="343" name="Shape 343"/>
          <p:cNvPicPr preferRelativeResize="0"/>
          <p:nvPr/>
        </p:nvPicPr>
        <p:blipFill rotWithShape="1">
          <a:blip r:embed="rId5">
            <a:alphaModFix/>
          </a:blip>
          <a:srcRect b="0" l="0" r="0" t="6959"/>
          <a:stretch/>
        </p:blipFill>
        <p:spPr>
          <a:xfrm>
            <a:off x="536675" y="952275"/>
            <a:ext cx="8102201" cy="356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6" name="Shape 106"/>
        <p:cNvGrpSpPr/>
        <p:nvPr/>
      </p:nvGrpSpPr>
      <p:grpSpPr>
        <a:xfrm>
          <a:off x="0" y="0"/>
          <a:ext cx="0" cy="0"/>
          <a:chOff x="0" y="0"/>
          <a:chExt cx="0" cy="0"/>
        </a:xfrm>
      </p:grpSpPr>
      <p:sp>
        <p:nvSpPr>
          <p:cNvPr id="107" name="Shape 107"/>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108" name="Shape 108"/>
          <p:cNvSpPr txBox="1"/>
          <p:nvPr>
            <p:ph type="title"/>
          </p:nvPr>
        </p:nvSpPr>
        <p:spPr>
          <a:xfrm>
            <a:off x="311700" y="2402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Background</a:t>
            </a:r>
            <a:endParaRPr sz="3000">
              <a:solidFill>
                <a:srgbClr val="408DF7"/>
              </a:solidFill>
            </a:endParaRPr>
          </a:p>
        </p:txBody>
      </p:sp>
      <p:sp>
        <p:nvSpPr>
          <p:cNvPr id="109" name="Shape 109"/>
          <p:cNvSpPr txBox="1"/>
          <p:nvPr>
            <p:ph idx="1" type="body"/>
          </p:nvPr>
        </p:nvSpPr>
        <p:spPr>
          <a:xfrm>
            <a:off x="309450" y="1044975"/>
            <a:ext cx="6101400" cy="29448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 sz="1600">
                <a:solidFill>
                  <a:srgbClr val="000000"/>
                </a:solidFill>
              </a:rPr>
              <a:t>Arduino’s impact on the Internet of Things </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Embedded systems are rarely designed with security as a first priority</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Security flaws are costly</a:t>
            </a:r>
            <a:endParaRPr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$1.3M for large companies </a:t>
            </a:r>
            <a:endParaRPr>
              <a:solidFill>
                <a:srgbClr val="000000"/>
              </a:solidFill>
            </a:endParaRPr>
          </a:p>
          <a:p>
            <a:pPr indent="457200" lvl="0" marL="457200" rtl="0">
              <a:spcBef>
                <a:spcPts val="0"/>
              </a:spcBef>
              <a:spcAft>
                <a:spcPts val="0"/>
              </a:spcAft>
              <a:buNone/>
            </a:pPr>
            <a:r>
              <a:rPr lang="en" sz="1400">
                <a:solidFill>
                  <a:srgbClr val="000000"/>
                </a:solidFill>
              </a:rPr>
              <a:t>(2017 report from Kaspersky Labs)</a:t>
            </a:r>
            <a:endParaRPr sz="14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An exponential growing number of vulnerabilities</a:t>
            </a:r>
            <a:endParaRPr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783 data breaches in the US </a:t>
            </a:r>
            <a:endParaRPr>
              <a:solidFill>
                <a:srgbClr val="000000"/>
              </a:solidFill>
            </a:endParaRPr>
          </a:p>
          <a:p>
            <a:pPr indent="457200" lvl="0" marL="457200" rtl="0">
              <a:spcBef>
                <a:spcPts val="0"/>
              </a:spcBef>
              <a:spcAft>
                <a:spcPts val="0"/>
              </a:spcAft>
              <a:buNone/>
            </a:pPr>
            <a:r>
              <a:rPr lang="en" sz="1400">
                <a:solidFill>
                  <a:srgbClr val="000000"/>
                </a:solidFill>
              </a:rPr>
              <a:t>(2014 rom Identity Theft Resource Center’s Breaches Report)</a:t>
            </a:r>
            <a:endParaRPr sz="1400">
              <a:solidFill>
                <a:srgbClr val="000000"/>
              </a:solidFill>
            </a:endParaRPr>
          </a:p>
          <a:p>
            <a:pPr indent="0" lvl="0" marL="0" rtl="0">
              <a:spcBef>
                <a:spcPts val="1600"/>
              </a:spcBef>
              <a:spcAft>
                <a:spcPts val="1600"/>
              </a:spcAft>
              <a:buNone/>
            </a:pPr>
            <a:r>
              <a:rPr lang="en">
                <a:solidFill>
                  <a:srgbClr val="408DF7"/>
                </a:solidFill>
              </a:rPr>
              <a:t> </a:t>
            </a:r>
            <a:endParaRPr>
              <a:solidFill>
                <a:srgbClr val="408DF7"/>
              </a:solidFill>
            </a:endParaRPr>
          </a:p>
        </p:txBody>
      </p:sp>
      <p:pic>
        <p:nvPicPr>
          <p:cNvPr id="110" name="Shape 110"/>
          <p:cNvPicPr preferRelativeResize="0"/>
          <p:nvPr/>
        </p:nvPicPr>
        <p:blipFill>
          <a:blip r:embed="rId3">
            <a:alphaModFix/>
          </a:blip>
          <a:stretch>
            <a:fillRect/>
          </a:stretch>
        </p:blipFill>
        <p:spPr>
          <a:xfrm>
            <a:off x="6927134" y="1712500"/>
            <a:ext cx="1577991" cy="1072200"/>
          </a:xfrm>
          <a:prstGeom prst="rect">
            <a:avLst/>
          </a:prstGeom>
          <a:noFill/>
          <a:ln cap="flat" cmpd="sng" w="19050">
            <a:solidFill>
              <a:srgbClr val="FFFFFF"/>
            </a:solidFill>
            <a:prstDash val="solid"/>
            <a:round/>
            <a:headEnd len="sm" w="sm" type="none"/>
            <a:tailEnd len="sm" w="sm" type="none"/>
          </a:ln>
        </p:spPr>
      </p:pic>
      <p:pic>
        <p:nvPicPr>
          <p:cNvPr id="111" name="Shape 111"/>
          <p:cNvPicPr preferRelativeResize="0"/>
          <p:nvPr/>
        </p:nvPicPr>
        <p:blipFill>
          <a:blip r:embed="rId4">
            <a:alphaModFix/>
          </a:blip>
          <a:stretch>
            <a:fillRect/>
          </a:stretch>
        </p:blipFill>
        <p:spPr>
          <a:xfrm>
            <a:off x="6927125" y="3270946"/>
            <a:ext cx="1578000" cy="1023729"/>
          </a:xfrm>
          <a:prstGeom prst="rect">
            <a:avLst/>
          </a:prstGeom>
          <a:noFill/>
          <a:ln cap="flat" cmpd="sng" w="19050">
            <a:solidFill>
              <a:srgbClr val="FFFFFF"/>
            </a:solidFill>
            <a:prstDash val="solid"/>
            <a:round/>
            <a:headEnd len="sm" w="sm" type="none"/>
            <a:tailEnd len="sm" w="sm" type="none"/>
          </a:ln>
        </p:spPr>
      </p:pic>
      <p:sp>
        <p:nvSpPr>
          <p:cNvPr id="112" name="Shape 112"/>
          <p:cNvSpPr/>
          <p:nvPr/>
        </p:nvSpPr>
        <p:spPr>
          <a:xfrm rot="10800000">
            <a:off x="8641400" y="2573400"/>
            <a:ext cx="379800" cy="942000"/>
          </a:xfrm>
          <a:prstGeom prst="curvedRightArrow">
            <a:avLst>
              <a:gd fmla="val 25000" name="adj1"/>
              <a:gd fmla="val 50000" name="adj2"/>
              <a:gd fmla="val 25000" name="adj3"/>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3" name="Shape 113"/>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114" name="Shape 114"/>
          <p:cNvSpPr/>
          <p:nvPr/>
        </p:nvSpPr>
        <p:spPr>
          <a:xfrm>
            <a:off x="6410925" y="2573400"/>
            <a:ext cx="379800" cy="942000"/>
          </a:xfrm>
          <a:prstGeom prst="curvedRightArrow">
            <a:avLst>
              <a:gd fmla="val 25000" name="adj1"/>
              <a:gd fmla="val 50000" name="adj2"/>
              <a:gd fmla="val 25000" name="adj3"/>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5" name="Shape 115"/>
          <p:cNvPicPr preferRelativeResize="0"/>
          <p:nvPr/>
        </p:nvPicPr>
        <p:blipFill rotWithShape="1">
          <a:blip r:embed="rId5">
            <a:alphaModFix/>
          </a:blip>
          <a:srcRect b="0" l="0" r="0" t="0"/>
          <a:stretch/>
        </p:blipFill>
        <p:spPr>
          <a:xfrm>
            <a:off x="7149394" y="0"/>
            <a:ext cx="1682905" cy="827975"/>
          </a:xfrm>
          <a:prstGeom prst="rect">
            <a:avLst/>
          </a:prstGeom>
          <a:noFill/>
          <a:ln>
            <a:noFill/>
          </a:ln>
        </p:spPr>
      </p:pic>
      <p:sp>
        <p:nvSpPr>
          <p:cNvPr id="116" name="Shape 116"/>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b="1" lang="en">
                <a:solidFill>
                  <a:srgbClr val="FFFFFF"/>
                </a:solidFill>
              </a:rPr>
              <a:t>‹#›</a:t>
            </a:fld>
            <a:endParaRPr b="1">
              <a:solidFill>
                <a:srgbClr val="FFFFFF"/>
              </a:solidFill>
            </a:endParaRPr>
          </a:p>
        </p:txBody>
      </p:sp>
      <p:sp>
        <p:nvSpPr>
          <p:cNvPr id="117" name="Shape 117"/>
          <p:cNvSpPr txBox="1"/>
          <p:nvPr/>
        </p:nvSpPr>
        <p:spPr>
          <a:xfrm>
            <a:off x="0" y="3989800"/>
            <a:ext cx="4857600" cy="67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Bowerman, K. (2017). </a:t>
            </a:r>
            <a:r>
              <a:rPr i="1" lang="en" sz="1000"/>
              <a:t>Homeland Security Technologies for the 21st Century</a:t>
            </a:r>
            <a:r>
              <a:rPr lang="en" sz="1000"/>
              <a:t>. [online] </a:t>
            </a:r>
            <a:r>
              <a:rPr lang="en" sz="1000" u="sng">
                <a:solidFill>
                  <a:schemeClr val="hlink"/>
                </a:solidFill>
                <a:hlinkClick r:id="rId6"/>
              </a:rPr>
              <a:t>Google Books.</a:t>
            </a:r>
            <a:endParaRPr sz="1000"/>
          </a:p>
          <a:p>
            <a:pPr indent="0" lvl="0" marL="0">
              <a:spcBef>
                <a:spcPts val="0"/>
              </a:spcBef>
              <a:spcAft>
                <a:spcPts val="0"/>
              </a:spcAft>
              <a:buNone/>
            </a:pPr>
            <a:r>
              <a:rPr lang="en" sz="1000"/>
              <a:t>Cooper, C. (2017). </a:t>
            </a:r>
            <a:r>
              <a:rPr i="1" lang="en" sz="1000"/>
              <a:t>What is the Cost of a Breach?</a:t>
            </a:r>
            <a:r>
              <a:rPr lang="en" sz="1000"/>
              <a:t>. [online] </a:t>
            </a:r>
            <a:r>
              <a:rPr lang="en" sz="1000" u="sng">
                <a:solidFill>
                  <a:schemeClr val="hlink"/>
                </a:solidFill>
                <a:hlinkClick r:id="rId7"/>
              </a:rPr>
              <a:t>CSO Online. </a:t>
            </a:r>
            <a:endParaRPr sz="1000"/>
          </a:p>
          <a:p>
            <a:pPr indent="0" lvl="0" marL="0" rtl="0">
              <a:spcBef>
                <a:spcPts val="0"/>
              </a:spcBef>
              <a:spcAft>
                <a:spcPts val="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 name="Shape 347"/>
        <p:cNvGrpSpPr/>
        <p:nvPr/>
      </p:nvGrpSpPr>
      <p:grpSpPr>
        <a:xfrm>
          <a:off x="0" y="0"/>
          <a:ext cx="0" cy="0"/>
          <a:chOff x="0" y="0"/>
          <a:chExt cx="0" cy="0"/>
        </a:xfrm>
      </p:grpSpPr>
      <p:sp>
        <p:nvSpPr>
          <p:cNvPr id="348" name="Shape 348"/>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49" name="Shape 3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sp>
        <p:nvSpPr>
          <p:cNvPr id="350" name="Shape 350"/>
          <p:cNvSpPr txBox="1"/>
          <p:nvPr/>
        </p:nvSpPr>
        <p:spPr>
          <a:xfrm>
            <a:off x="365825" y="4080125"/>
            <a:ext cx="8520600" cy="1044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000" u="sng">
                <a:latin typeface="Calibri"/>
                <a:ea typeface="Calibri"/>
                <a:cs typeface="Calibri"/>
                <a:sym typeface="Calibri"/>
                <a:hlinkClick r:id="rId3"/>
              </a:rPr>
              <a:t>https://www.altera.com/solutions/partners/partner-profile/isi-nallatech/board/385---pcie-fpga-accelerator-card.html</a:t>
            </a:r>
            <a:endParaRPr sz="1000" u="sng">
              <a:latin typeface="Calibri"/>
              <a:ea typeface="Calibri"/>
              <a:cs typeface="Calibri"/>
              <a:sym typeface="Calibri"/>
              <a:hlinkClick r:id="rId4"/>
            </a:endParaRPr>
          </a:p>
          <a:p>
            <a:pPr indent="0" lvl="0" marL="0" rtl="0">
              <a:lnSpc>
                <a:spcPct val="115000"/>
              </a:lnSpc>
              <a:spcBef>
                <a:spcPts val="0"/>
              </a:spcBef>
              <a:spcAft>
                <a:spcPts val="0"/>
              </a:spcAft>
              <a:buNone/>
            </a:pPr>
            <a:r>
              <a:rPr lang="en" sz="1000" u="sng">
                <a:latin typeface="Calibri"/>
                <a:ea typeface="Calibri"/>
                <a:cs typeface="Calibri"/>
                <a:sym typeface="Calibri"/>
                <a:hlinkClick r:id="rId5"/>
              </a:rPr>
              <a:t>https://www.nallatech.com/40gbit-aes-encryption-using-opencl-and-fpgas/</a:t>
            </a:r>
            <a:endParaRPr sz="1000" u="sng">
              <a:latin typeface="Calibri"/>
              <a:ea typeface="Calibri"/>
              <a:cs typeface="Calibri"/>
              <a:sym typeface="Calibri"/>
              <a:hlinkClick r:id="rId6"/>
            </a:endParaRPr>
          </a:p>
          <a:p>
            <a:pPr indent="0" lvl="0" marL="0" rtl="0">
              <a:lnSpc>
                <a:spcPct val="115000"/>
              </a:lnSpc>
              <a:spcBef>
                <a:spcPts val="0"/>
              </a:spcBef>
              <a:spcAft>
                <a:spcPts val="0"/>
              </a:spcAft>
              <a:buNone/>
            </a:pPr>
            <a:r>
              <a:t/>
            </a:r>
            <a:endParaRPr sz="1000">
              <a:solidFill>
                <a:srgbClr val="FFD966"/>
              </a:solidFill>
              <a:uFill>
                <a:noFill/>
              </a:uFill>
              <a:latin typeface="Calibri"/>
              <a:ea typeface="Calibri"/>
              <a:cs typeface="Calibri"/>
              <a:sym typeface="Calibri"/>
              <a:hlinkClick r:id="rId7"/>
            </a:endParaRPr>
          </a:p>
          <a:p>
            <a:pPr indent="0" lvl="0" marL="0" rtl="0">
              <a:lnSpc>
                <a:spcPct val="115000"/>
              </a:lnSpc>
              <a:spcBef>
                <a:spcPts val="0"/>
              </a:spcBef>
              <a:spcAft>
                <a:spcPts val="0"/>
              </a:spcAft>
              <a:buNone/>
            </a:pPr>
            <a:r>
              <a:rPr lang="en" sz="1000">
                <a:solidFill>
                  <a:srgbClr val="FFD966"/>
                </a:solidFill>
                <a:latin typeface="Calibri"/>
                <a:ea typeface="Calibri"/>
                <a:cs typeface="Calibri"/>
                <a:sym typeface="Calibri"/>
              </a:rPr>
              <a:t> </a:t>
            </a:r>
            <a:endParaRPr sz="1000">
              <a:solidFill>
                <a:srgbClr val="FFD966"/>
              </a:solidFill>
              <a:latin typeface="Calibri"/>
              <a:ea typeface="Calibri"/>
              <a:cs typeface="Calibri"/>
              <a:sym typeface="Calibri"/>
            </a:endParaRPr>
          </a:p>
        </p:txBody>
      </p:sp>
      <p:sp>
        <p:nvSpPr>
          <p:cNvPr id="351" name="Shape 351"/>
          <p:cNvSpPr txBox="1"/>
          <p:nvPr/>
        </p:nvSpPr>
        <p:spPr>
          <a:xfrm>
            <a:off x="365825" y="1029850"/>
            <a:ext cx="8520600" cy="445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latin typeface="Calibri"/>
                <a:ea typeface="Calibri"/>
                <a:cs typeface="Calibri"/>
                <a:sym typeface="Calibri"/>
              </a:rPr>
              <a:t>AES encryption is described using FPGA OpenCL kernel and the performance figures reflect kernel processing time</a:t>
            </a:r>
            <a:endParaRPr>
              <a:latin typeface="Calibri"/>
              <a:ea typeface="Calibri"/>
              <a:cs typeface="Calibri"/>
              <a:sym typeface="Calibri"/>
            </a:endParaRPr>
          </a:p>
          <a:p>
            <a:pPr indent="0" lvl="0" marL="0" rtl="0">
              <a:lnSpc>
                <a:spcPct val="115000"/>
              </a:lnSpc>
              <a:spcBef>
                <a:spcPts val="0"/>
              </a:spcBef>
              <a:spcAft>
                <a:spcPts val="0"/>
              </a:spcAft>
              <a:buNone/>
            </a:pPr>
            <a:r>
              <a:t/>
            </a:r>
            <a:endParaRPr>
              <a:solidFill>
                <a:srgbClr val="FFD966"/>
              </a:solidFill>
              <a:latin typeface="Calibri"/>
              <a:ea typeface="Calibri"/>
              <a:cs typeface="Calibri"/>
              <a:sym typeface="Calibri"/>
            </a:endParaRPr>
          </a:p>
        </p:txBody>
      </p:sp>
      <p:sp>
        <p:nvSpPr>
          <p:cNvPr id="352" name="Shape 352"/>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Related Work</a:t>
            </a:r>
            <a:r>
              <a:rPr b="1" lang="en" sz="3000">
                <a:solidFill>
                  <a:srgbClr val="408DF7"/>
                </a:solidFill>
              </a:rPr>
              <a:t>: Advanced Processors</a:t>
            </a:r>
            <a:r>
              <a:rPr b="1" lang="en">
                <a:solidFill>
                  <a:srgbClr val="408DF7"/>
                </a:solidFill>
              </a:rPr>
              <a:t> </a:t>
            </a:r>
            <a:endParaRPr b="1">
              <a:solidFill>
                <a:srgbClr val="408DF7"/>
              </a:solidFill>
            </a:endParaRPr>
          </a:p>
        </p:txBody>
      </p:sp>
      <p:cxnSp>
        <p:nvCxnSpPr>
          <p:cNvPr id="353" name="Shape 353"/>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54" name="Shape 354"/>
          <p:cNvSpPr txBox="1"/>
          <p:nvPr>
            <p:ph idx="12" type="sldNum"/>
          </p:nvPr>
        </p:nvSpPr>
        <p:spPr>
          <a:xfrm>
            <a:off x="8239222" y="4712575"/>
            <a:ext cx="781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355" name="Shape 355"/>
          <p:cNvPicPr preferRelativeResize="0"/>
          <p:nvPr/>
        </p:nvPicPr>
        <p:blipFill>
          <a:blip r:embed="rId8">
            <a:alphaModFix/>
          </a:blip>
          <a:stretch>
            <a:fillRect/>
          </a:stretch>
        </p:blipFill>
        <p:spPr>
          <a:xfrm>
            <a:off x="828910" y="1246450"/>
            <a:ext cx="7133339" cy="29614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9" name="Shape 359"/>
        <p:cNvGrpSpPr/>
        <p:nvPr/>
      </p:nvGrpSpPr>
      <p:grpSpPr>
        <a:xfrm>
          <a:off x="0" y="0"/>
          <a:ext cx="0" cy="0"/>
          <a:chOff x="0" y="0"/>
          <a:chExt cx="0" cy="0"/>
        </a:xfrm>
      </p:grpSpPr>
      <p:sp>
        <p:nvSpPr>
          <p:cNvPr id="360" name="Shape 360"/>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61" name="Shape 361"/>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Challenges</a:t>
            </a:r>
            <a:endParaRPr b="1" sz="3000">
              <a:solidFill>
                <a:srgbClr val="408DF7"/>
              </a:solidFill>
            </a:endParaRPr>
          </a:p>
        </p:txBody>
      </p:sp>
      <p:cxnSp>
        <p:nvCxnSpPr>
          <p:cNvPr id="362" name="Shape 362"/>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363" name="Shape 363"/>
          <p:cNvSpPr txBox="1"/>
          <p:nvPr>
            <p:ph idx="12" type="sldNum"/>
          </p:nvPr>
        </p:nvSpPr>
        <p:spPr>
          <a:xfrm>
            <a:off x="8335598" y="4712575"/>
            <a:ext cx="697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364" name="Shape 364"/>
          <p:cNvPicPr preferRelativeResize="0"/>
          <p:nvPr/>
        </p:nvPicPr>
        <p:blipFill rotWithShape="1">
          <a:blip r:embed="rId3">
            <a:alphaModFix/>
          </a:blip>
          <a:srcRect b="0" l="0" r="0" t="0"/>
          <a:stretch/>
        </p:blipFill>
        <p:spPr>
          <a:xfrm>
            <a:off x="7149394" y="0"/>
            <a:ext cx="1682905" cy="827975"/>
          </a:xfrm>
          <a:prstGeom prst="rect">
            <a:avLst/>
          </a:prstGeom>
          <a:noFill/>
          <a:ln>
            <a:noFill/>
          </a:ln>
        </p:spPr>
      </p:pic>
      <p:pic>
        <p:nvPicPr>
          <p:cNvPr id="365" name="Shape 365"/>
          <p:cNvPicPr preferRelativeResize="0"/>
          <p:nvPr/>
        </p:nvPicPr>
        <p:blipFill>
          <a:blip r:embed="rId4">
            <a:alphaModFix/>
          </a:blip>
          <a:stretch>
            <a:fillRect/>
          </a:stretch>
        </p:blipFill>
        <p:spPr>
          <a:xfrm>
            <a:off x="309450" y="1208975"/>
            <a:ext cx="8525100" cy="30982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 name="Shape 369"/>
        <p:cNvGrpSpPr/>
        <p:nvPr/>
      </p:nvGrpSpPr>
      <p:grpSpPr>
        <a:xfrm>
          <a:off x="0" y="0"/>
          <a:ext cx="0" cy="0"/>
          <a:chOff x="0" y="0"/>
          <a:chExt cx="0" cy="0"/>
        </a:xfrm>
      </p:grpSpPr>
      <p:sp>
        <p:nvSpPr>
          <p:cNvPr id="370" name="Shape 370"/>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71" name="Shape 371"/>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Conclusion</a:t>
            </a:r>
            <a:endParaRPr b="1" sz="3000">
              <a:solidFill>
                <a:srgbClr val="408DF7"/>
              </a:solidFill>
            </a:endParaRPr>
          </a:p>
        </p:txBody>
      </p:sp>
      <p:sp>
        <p:nvSpPr>
          <p:cNvPr id="372" name="Shape 372"/>
          <p:cNvSpPr txBox="1"/>
          <p:nvPr>
            <p:ph idx="1" type="body"/>
          </p:nvPr>
        </p:nvSpPr>
        <p:spPr>
          <a:xfrm>
            <a:off x="311700" y="1152475"/>
            <a:ext cx="6102600" cy="36606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b="1" lang="en" sz="1600">
                <a:solidFill>
                  <a:srgbClr val="000000"/>
                </a:solidFill>
              </a:rPr>
              <a:t>Encrypting data through an FPGA is faster than doing it through software</a:t>
            </a:r>
            <a:endParaRPr>
              <a:solidFill>
                <a:srgbClr val="000000"/>
              </a:solidFill>
            </a:endParaRPr>
          </a:p>
          <a:p>
            <a:pPr indent="0" lvl="0" marL="0" rtl="0">
              <a:spcBef>
                <a:spcPts val="0"/>
              </a:spcBef>
              <a:spcAft>
                <a:spcPts val="0"/>
              </a:spcAft>
              <a:buNone/>
            </a:pPr>
            <a:r>
              <a:t/>
            </a:r>
            <a:endParaRPr>
              <a:solidFill>
                <a:srgbClr val="000000"/>
              </a:solidFill>
            </a:endParaRPr>
          </a:p>
          <a:p>
            <a:pPr indent="-330200" lvl="0" marL="457200" rtl="0">
              <a:spcBef>
                <a:spcPts val="1600"/>
              </a:spcBef>
              <a:spcAft>
                <a:spcPts val="0"/>
              </a:spcAft>
              <a:buClr>
                <a:srgbClr val="000000"/>
              </a:buClr>
              <a:buSzPts val="1600"/>
              <a:buChar char="●"/>
            </a:pPr>
            <a:r>
              <a:rPr b="1" lang="en" sz="1600">
                <a:solidFill>
                  <a:srgbClr val="000000"/>
                </a:solidFill>
              </a:rPr>
              <a:t>Around 100x of times faster than multi-core CPUs tested</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AMD A10, Intel Xeon</a:t>
            </a:r>
            <a:endParaRPr>
              <a:solidFill>
                <a:srgbClr val="000000"/>
              </a:solidFill>
            </a:endParaRPr>
          </a:p>
          <a:p>
            <a:pPr indent="0" lvl="0" marL="0" rtl="0">
              <a:spcBef>
                <a:spcPts val="1600"/>
              </a:spcBef>
              <a:spcAft>
                <a:spcPts val="0"/>
              </a:spcAft>
              <a:buNone/>
            </a:pPr>
            <a:r>
              <a:t/>
            </a:r>
            <a:endParaRPr>
              <a:solidFill>
                <a:srgbClr val="000000"/>
              </a:solidFill>
            </a:endParaRPr>
          </a:p>
          <a:p>
            <a:pPr indent="-330200" lvl="0" marL="457200" rtl="0">
              <a:spcBef>
                <a:spcPts val="0"/>
              </a:spcBef>
              <a:spcAft>
                <a:spcPts val="0"/>
              </a:spcAft>
              <a:buClr>
                <a:srgbClr val="000000"/>
              </a:buClr>
              <a:buSzPts val="1600"/>
              <a:buChar char="●"/>
            </a:pPr>
            <a:r>
              <a:rPr b="1" lang="en" sz="1600">
                <a:solidFill>
                  <a:srgbClr val="000000"/>
                </a:solidFill>
              </a:rPr>
              <a:t>Around 3,000,000x times faster than embedded MCUs</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Arduino Uno, Mojo, Papilio- ATmega </a:t>
            </a:r>
            <a:endParaRPr>
              <a:solidFill>
                <a:srgbClr val="000000"/>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373" name="Shape 373"/>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374" name="Shape 374"/>
          <p:cNvPicPr preferRelativeResize="0"/>
          <p:nvPr/>
        </p:nvPicPr>
        <p:blipFill>
          <a:blip r:embed="rId3">
            <a:alphaModFix/>
          </a:blip>
          <a:stretch>
            <a:fillRect/>
          </a:stretch>
        </p:blipFill>
        <p:spPr>
          <a:xfrm>
            <a:off x="6414425" y="1683575"/>
            <a:ext cx="2417874" cy="1529300"/>
          </a:xfrm>
          <a:prstGeom prst="rect">
            <a:avLst/>
          </a:prstGeom>
          <a:noFill/>
          <a:ln>
            <a:noFill/>
          </a:ln>
        </p:spPr>
      </p:pic>
      <p:sp>
        <p:nvSpPr>
          <p:cNvPr id="375" name="Shape 375"/>
          <p:cNvSpPr txBox="1"/>
          <p:nvPr>
            <p:ph idx="12" type="sldNum"/>
          </p:nvPr>
        </p:nvSpPr>
        <p:spPr>
          <a:xfrm>
            <a:off x="8323548" y="4712575"/>
            <a:ext cx="697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a:t>
            </a:r>
            <a:fld id="{00000000-1234-1234-1234-123412341234}" type="slidenum">
              <a:rPr lang="en">
                <a:solidFill>
                  <a:srgbClr val="FFFFFF"/>
                </a:solidFill>
              </a:rPr>
              <a:t>‹#›</a:t>
            </a:fld>
            <a:endParaRPr>
              <a:solidFill>
                <a:srgbClr val="FFFFFF"/>
              </a:solidFill>
            </a:endParaRPr>
          </a:p>
        </p:txBody>
      </p:sp>
      <p:pic>
        <p:nvPicPr>
          <p:cNvPr id="376" name="Shape 376"/>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0" name="Shape 380"/>
        <p:cNvGrpSpPr/>
        <p:nvPr/>
      </p:nvGrpSpPr>
      <p:grpSpPr>
        <a:xfrm>
          <a:off x="0" y="0"/>
          <a:ext cx="0" cy="0"/>
          <a:chOff x="0" y="0"/>
          <a:chExt cx="0" cy="0"/>
        </a:xfrm>
      </p:grpSpPr>
      <p:sp>
        <p:nvSpPr>
          <p:cNvPr id="381" name="Shape 381"/>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82" name="Shape 382"/>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Knowledge </a:t>
            </a:r>
            <a:r>
              <a:rPr b="1" lang="en" sz="3000">
                <a:solidFill>
                  <a:srgbClr val="408DF7"/>
                </a:solidFill>
              </a:rPr>
              <a:t>Obt</a:t>
            </a:r>
            <a:r>
              <a:rPr b="1" lang="en" sz="3000">
                <a:solidFill>
                  <a:srgbClr val="408DF7"/>
                </a:solidFill>
              </a:rPr>
              <a:t>ained </a:t>
            </a:r>
            <a:r>
              <a:rPr b="1" lang="en" sz="3000">
                <a:solidFill>
                  <a:srgbClr val="408DF7"/>
                </a:solidFill>
              </a:rPr>
              <a:t>Through</a:t>
            </a:r>
            <a:r>
              <a:rPr b="1" lang="en" sz="3000">
                <a:solidFill>
                  <a:srgbClr val="408DF7"/>
                </a:solidFill>
              </a:rPr>
              <a:t> the </a:t>
            </a:r>
            <a:r>
              <a:rPr b="1" lang="en" sz="3000">
                <a:solidFill>
                  <a:srgbClr val="408DF7"/>
                </a:solidFill>
              </a:rPr>
              <a:t>Struggle</a:t>
            </a:r>
            <a:endParaRPr b="1" sz="3000">
              <a:solidFill>
                <a:srgbClr val="408DF7"/>
              </a:solidFill>
            </a:endParaRPr>
          </a:p>
        </p:txBody>
      </p:sp>
      <p:sp>
        <p:nvSpPr>
          <p:cNvPr id="383" name="Shape 383"/>
          <p:cNvSpPr txBox="1"/>
          <p:nvPr>
            <p:ph idx="1" type="body"/>
          </p:nvPr>
        </p:nvSpPr>
        <p:spPr>
          <a:xfrm>
            <a:off x="311700" y="1152475"/>
            <a:ext cx="6612600" cy="34164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000000"/>
              </a:buClr>
              <a:buSzPts val="1600"/>
              <a:buChar char="●"/>
            </a:pPr>
            <a:r>
              <a:rPr b="1" lang="en" sz="1600">
                <a:solidFill>
                  <a:srgbClr val="000000"/>
                </a:solidFill>
              </a:rPr>
              <a:t>Formal Verification takes a lot of work to get right</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Secure crypto algorithms in software are surprisingly rare</a:t>
            </a:r>
            <a:endParaRPr>
              <a:solidFill>
                <a:srgbClr val="000000"/>
              </a:solidFill>
            </a:endParaRPr>
          </a:p>
          <a:p>
            <a:pPr indent="0" lvl="0" marL="457200">
              <a:lnSpc>
                <a:spcPct val="100000"/>
              </a:lnSpc>
              <a:spcBef>
                <a:spcPts val="1600"/>
              </a:spcBef>
              <a:spcAft>
                <a:spcPts val="0"/>
              </a:spcAft>
              <a:buNone/>
            </a:pPr>
            <a:r>
              <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Current Crypto APIs for software are not well documented</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Keep adding to the Git repo</a:t>
            </a:r>
            <a:endParaRPr>
              <a:solidFill>
                <a:srgbClr val="000000"/>
              </a:solidFill>
            </a:endParaRPr>
          </a:p>
          <a:p>
            <a:pPr indent="0" lvl="0" marL="0">
              <a:lnSpc>
                <a:spcPct val="100000"/>
              </a:lnSpc>
              <a:spcBef>
                <a:spcPts val="1600"/>
              </a:spcBef>
              <a:spcAft>
                <a:spcPts val="0"/>
              </a:spcAft>
              <a:buNone/>
            </a:pPr>
            <a:r>
              <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FPGA synthesis is not easy</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Floorplanning and timing are a challenge</a:t>
            </a:r>
            <a:endParaRPr>
              <a:solidFill>
                <a:srgbClr val="000000"/>
              </a:solidFill>
            </a:endParaRPr>
          </a:p>
          <a:p>
            <a:pPr indent="-317500" lvl="1" marL="914400">
              <a:lnSpc>
                <a:spcPct val="100000"/>
              </a:lnSpc>
              <a:spcBef>
                <a:spcPts val="0"/>
              </a:spcBef>
              <a:spcAft>
                <a:spcPts val="0"/>
              </a:spcAft>
              <a:buClr>
                <a:srgbClr val="000000"/>
              </a:buClr>
              <a:buSzPts val="1400"/>
              <a:buChar char="○"/>
            </a:pPr>
            <a:r>
              <a:rPr lang="en">
                <a:solidFill>
                  <a:srgbClr val="000000"/>
                </a:solidFill>
              </a:rPr>
              <a:t>Tools are not easy to find for all devices</a:t>
            </a:r>
            <a:endParaRPr>
              <a:solidFill>
                <a:srgbClr val="000000"/>
              </a:solidFill>
            </a:endParaRPr>
          </a:p>
          <a:p>
            <a:pPr indent="0" lvl="0" marL="0">
              <a:spcBef>
                <a:spcPts val="1600"/>
              </a:spcBef>
              <a:spcAft>
                <a:spcPts val="0"/>
              </a:spcAft>
              <a:buNone/>
            </a:pPr>
            <a:r>
              <a:t/>
            </a:r>
            <a:endParaRPr>
              <a:solidFill>
                <a:srgbClr val="FFD966"/>
              </a:solidFill>
            </a:endParaRPr>
          </a:p>
          <a:p>
            <a:pPr indent="0" lvl="0" marL="0" rtl="0">
              <a:spcBef>
                <a:spcPts val="160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384" name="Shape 384"/>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385" name="Shape 385"/>
          <p:cNvPicPr preferRelativeResize="0"/>
          <p:nvPr/>
        </p:nvPicPr>
        <p:blipFill>
          <a:blip r:embed="rId3">
            <a:alphaModFix/>
          </a:blip>
          <a:stretch>
            <a:fillRect/>
          </a:stretch>
        </p:blipFill>
        <p:spPr>
          <a:xfrm>
            <a:off x="5815150" y="2721025"/>
            <a:ext cx="2476500" cy="1847850"/>
          </a:xfrm>
          <a:prstGeom prst="rect">
            <a:avLst/>
          </a:prstGeom>
          <a:noFill/>
          <a:ln cap="flat" cmpd="sng" w="19050">
            <a:solidFill>
              <a:srgbClr val="FFFFFF"/>
            </a:solidFill>
            <a:prstDash val="solid"/>
            <a:round/>
            <a:headEnd len="sm" w="sm" type="none"/>
            <a:tailEnd len="sm" w="sm" type="none"/>
          </a:ln>
        </p:spPr>
      </p:pic>
      <p:sp>
        <p:nvSpPr>
          <p:cNvPr id="386" name="Shape 386"/>
          <p:cNvSpPr txBox="1"/>
          <p:nvPr>
            <p:ph idx="12" type="sldNum"/>
          </p:nvPr>
        </p:nvSpPr>
        <p:spPr>
          <a:xfrm>
            <a:off x="8371748" y="471257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0" name="Shape 390"/>
        <p:cNvGrpSpPr/>
        <p:nvPr/>
      </p:nvGrpSpPr>
      <p:grpSpPr>
        <a:xfrm>
          <a:off x="0" y="0"/>
          <a:ext cx="0" cy="0"/>
          <a:chOff x="0" y="0"/>
          <a:chExt cx="0" cy="0"/>
        </a:xfrm>
      </p:grpSpPr>
      <p:sp>
        <p:nvSpPr>
          <p:cNvPr id="391" name="Shape 391"/>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92" name="Shape 392"/>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Knowledge </a:t>
            </a:r>
            <a:r>
              <a:rPr b="1" lang="en" sz="3000">
                <a:solidFill>
                  <a:srgbClr val="408DF7"/>
                </a:solidFill>
              </a:rPr>
              <a:t>Taken Away from the Project</a:t>
            </a:r>
            <a:endParaRPr b="1" sz="3000">
              <a:solidFill>
                <a:srgbClr val="408DF7"/>
              </a:solidFill>
            </a:endParaRPr>
          </a:p>
        </p:txBody>
      </p:sp>
      <p:sp>
        <p:nvSpPr>
          <p:cNvPr id="393" name="Shape 393"/>
          <p:cNvSpPr txBox="1"/>
          <p:nvPr>
            <p:ph idx="1" type="body"/>
          </p:nvPr>
        </p:nvSpPr>
        <p:spPr>
          <a:xfrm>
            <a:off x="311700" y="1020175"/>
            <a:ext cx="6637200" cy="37503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000000"/>
              </a:buClr>
              <a:buSzPts val="1600"/>
              <a:buChar char="●"/>
            </a:pPr>
            <a:r>
              <a:rPr b="1" lang="en" sz="1600">
                <a:solidFill>
                  <a:srgbClr val="000000"/>
                </a:solidFill>
              </a:rPr>
              <a:t>FPGA design is challenging but also pretty fun</a:t>
            </a:r>
            <a:endParaRPr b="1" sz="1600">
              <a:solidFill>
                <a:srgbClr val="000000"/>
              </a:solidFill>
            </a:endParaRPr>
          </a:p>
          <a:p>
            <a:pPr indent="0" lvl="0" marL="0">
              <a:lnSpc>
                <a:spcPct val="100000"/>
              </a:lnSpc>
              <a:spcBef>
                <a:spcPts val="0"/>
              </a:spcBef>
              <a:spcAft>
                <a:spcPts val="0"/>
              </a:spcAft>
              <a:buNone/>
            </a:pPr>
            <a:r>
              <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Hardware encryption has a lot of advantages over software</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Usually less vulnerable due to limited user interaction</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Faster due to dedicated resources</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There are also disadvantages</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Usually hardware encryption is less flexible and more difficult to implement</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More work and higher cost  ($30 - $300 for the boards we used) </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Use FPGAs</a:t>
            </a:r>
            <a:endParaRPr b="1" sz="1600">
              <a:solidFill>
                <a:srgbClr val="000000"/>
              </a:solidFill>
            </a:endParaRPr>
          </a:p>
          <a:p>
            <a:pPr indent="-317500" lvl="1" marL="914400">
              <a:lnSpc>
                <a:spcPct val="100000"/>
              </a:lnSpc>
              <a:spcBef>
                <a:spcPts val="0"/>
              </a:spcBef>
              <a:spcAft>
                <a:spcPts val="0"/>
              </a:spcAft>
              <a:buClr>
                <a:srgbClr val="000000"/>
              </a:buClr>
              <a:buSzPts val="1400"/>
              <a:buChar char="○"/>
            </a:pPr>
            <a:r>
              <a:rPr lang="en">
                <a:solidFill>
                  <a:srgbClr val="000000"/>
                </a:solidFill>
              </a:rPr>
              <a:t>Using FPGAs to do this makes the hardware more flexible</a:t>
            </a:r>
            <a:endParaRPr>
              <a:solidFill>
                <a:srgbClr val="000000"/>
              </a:solidFill>
            </a:endParaRPr>
          </a:p>
          <a:p>
            <a:pPr indent="0" lvl="0" marL="0" rtl="0">
              <a:lnSpc>
                <a:spcPct val="100000"/>
              </a:lnSpc>
              <a:spcBef>
                <a:spcPts val="0"/>
              </a:spcBef>
              <a:spcAft>
                <a:spcPts val="0"/>
              </a:spcAft>
              <a:buNone/>
            </a:pPr>
            <a:r>
              <a:t/>
            </a:r>
            <a:endParaRPr>
              <a:solidFill>
                <a:srgbClr val="FFD966"/>
              </a:solidFill>
            </a:endParaRPr>
          </a:p>
          <a:p>
            <a:pPr indent="0" lvl="0" marL="0" rtl="0">
              <a:spcBef>
                <a:spcPts val="0"/>
              </a:spcBef>
              <a:spcAft>
                <a:spcPts val="1600"/>
              </a:spcAft>
              <a:buNone/>
            </a:pPr>
            <a:r>
              <a:rPr lang="en">
                <a:solidFill>
                  <a:srgbClr val="FFD966"/>
                </a:solidFill>
              </a:rPr>
              <a:t> </a:t>
            </a:r>
            <a:endParaRPr>
              <a:solidFill>
                <a:srgbClr val="FFD966"/>
              </a:solidFill>
            </a:endParaRPr>
          </a:p>
        </p:txBody>
      </p:sp>
      <p:cxnSp>
        <p:nvCxnSpPr>
          <p:cNvPr id="394" name="Shape 394"/>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395" name="Shape 395"/>
          <p:cNvPicPr preferRelativeResize="0"/>
          <p:nvPr/>
        </p:nvPicPr>
        <p:blipFill>
          <a:blip r:embed="rId3">
            <a:alphaModFix amt="75000"/>
          </a:blip>
          <a:stretch>
            <a:fillRect/>
          </a:stretch>
        </p:blipFill>
        <p:spPr>
          <a:xfrm>
            <a:off x="6622875" y="2418325"/>
            <a:ext cx="2398175" cy="1865250"/>
          </a:xfrm>
          <a:prstGeom prst="rect">
            <a:avLst/>
          </a:prstGeom>
          <a:noFill/>
          <a:ln>
            <a:noFill/>
          </a:ln>
          <a:effectLst>
            <a:outerShdw blurRad="57150" rotWithShape="0" algn="bl" dir="5400000" dist="19050">
              <a:srgbClr val="1155CC">
                <a:alpha val="50000"/>
              </a:srgbClr>
            </a:outerShdw>
          </a:effectLst>
        </p:spPr>
      </p:pic>
      <p:sp>
        <p:nvSpPr>
          <p:cNvPr id="396" name="Shape 396"/>
          <p:cNvSpPr txBox="1"/>
          <p:nvPr>
            <p:ph idx="12" type="sldNum"/>
          </p:nvPr>
        </p:nvSpPr>
        <p:spPr>
          <a:xfrm>
            <a:off x="8323548" y="4712575"/>
            <a:ext cx="697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0" name="Shape 400"/>
        <p:cNvGrpSpPr/>
        <p:nvPr/>
      </p:nvGrpSpPr>
      <p:grpSpPr>
        <a:xfrm>
          <a:off x="0" y="0"/>
          <a:ext cx="0" cy="0"/>
          <a:chOff x="0" y="0"/>
          <a:chExt cx="0" cy="0"/>
        </a:xfrm>
      </p:grpSpPr>
      <p:sp>
        <p:nvSpPr>
          <p:cNvPr id="401" name="Shape 401"/>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02" name="Shape 402"/>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Future Plans</a:t>
            </a:r>
            <a:endParaRPr b="1" sz="3000">
              <a:solidFill>
                <a:srgbClr val="408DF7"/>
              </a:solidFill>
            </a:endParaRPr>
          </a:p>
        </p:txBody>
      </p:sp>
      <p:sp>
        <p:nvSpPr>
          <p:cNvPr id="403" name="Shape 403"/>
          <p:cNvSpPr txBox="1"/>
          <p:nvPr>
            <p:ph idx="1" type="body"/>
          </p:nvPr>
        </p:nvSpPr>
        <p:spPr>
          <a:xfrm>
            <a:off x="311700" y="923875"/>
            <a:ext cx="7138500" cy="34341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000000"/>
              </a:buClr>
              <a:buSzPts val="1600"/>
              <a:buChar char="●"/>
            </a:pPr>
            <a:r>
              <a:rPr b="1" lang="en" sz="1600">
                <a:solidFill>
                  <a:srgbClr val="000000"/>
                </a:solidFill>
              </a:rPr>
              <a:t>Implement other cryptographic algorithms using the same method</a:t>
            </a:r>
            <a:r>
              <a:rPr lang="en" sz="1600">
                <a:solidFill>
                  <a:srgbClr val="000000"/>
                </a:solidFill>
              </a:rPr>
              <a:t> </a:t>
            </a:r>
            <a:endParaRPr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SHA-256, RNG</a:t>
            </a:r>
            <a:endParaRPr sz="1600">
              <a:solidFill>
                <a:srgbClr val="000000"/>
              </a:solidFill>
            </a:endParaRPr>
          </a:p>
          <a:p>
            <a:pPr indent="0" lvl="0" marL="457200" rtl="0">
              <a:lnSpc>
                <a:spcPct val="100000"/>
              </a:lnSpc>
              <a:spcBef>
                <a:spcPts val="0"/>
              </a:spcBef>
              <a:spcAft>
                <a:spcPts val="0"/>
              </a:spcAft>
              <a:buNone/>
            </a:pPr>
            <a:r>
              <a:t/>
            </a:r>
            <a:endParaRPr sz="1600">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Optimize the code to get the best performance</a:t>
            </a:r>
            <a:endParaRPr b="1"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Loop unrolling, pipelining, timing analysis</a:t>
            </a:r>
            <a:endParaRPr sz="1600">
              <a:solidFill>
                <a:srgbClr val="000000"/>
              </a:solidFill>
            </a:endParaRPr>
          </a:p>
          <a:p>
            <a:pPr indent="0" lvl="0" marL="0" rtl="0">
              <a:lnSpc>
                <a:spcPct val="100000"/>
              </a:lnSpc>
              <a:spcBef>
                <a:spcPts val="0"/>
              </a:spcBef>
              <a:spcAft>
                <a:spcPts val="0"/>
              </a:spcAft>
              <a:buNone/>
            </a:pPr>
            <a:r>
              <a:t/>
            </a:r>
            <a:endParaRPr sz="1600">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Design and create our own Arduino Uno compatible FPGA shield</a:t>
            </a:r>
            <a:endParaRPr b="1"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Secure</a:t>
            </a:r>
            <a:endParaRPr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Cost effective: &lt;  $100</a:t>
            </a:r>
            <a:endParaRPr sz="1600">
              <a:solidFill>
                <a:srgbClr val="000000"/>
              </a:solidFill>
            </a:endParaRPr>
          </a:p>
          <a:p>
            <a:pPr indent="0" lvl="0" marL="457200" rtl="0">
              <a:lnSpc>
                <a:spcPct val="100000"/>
              </a:lnSpc>
              <a:spcBef>
                <a:spcPts val="0"/>
              </a:spcBef>
              <a:spcAft>
                <a:spcPts val="0"/>
              </a:spcAft>
              <a:buNone/>
            </a:pPr>
            <a:r>
              <a:t/>
            </a:r>
            <a:endParaRPr sz="1600">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Present the product to the public</a:t>
            </a:r>
            <a:endParaRPr b="1"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Keep the Git repo and wiki up to date</a:t>
            </a:r>
            <a:endParaRPr sz="1600">
              <a:solidFill>
                <a:srgbClr val="000000"/>
              </a:solidFill>
            </a:endParaRPr>
          </a:p>
          <a:p>
            <a:pPr indent="-330200" lvl="1" marL="914400" rtl="0">
              <a:lnSpc>
                <a:spcPct val="100000"/>
              </a:lnSpc>
              <a:spcBef>
                <a:spcPts val="0"/>
              </a:spcBef>
              <a:spcAft>
                <a:spcPts val="0"/>
              </a:spcAft>
              <a:buClr>
                <a:srgbClr val="000000"/>
              </a:buClr>
              <a:buSzPts val="1600"/>
              <a:buChar char="○"/>
            </a:pPr>
            <a:r>
              <a:rPr lang="en" sz="1600">
                <a:solidFill>
                  <a:srgbClr val="000000"/>
                </a:solidFill>
              </a:rPr>
              <a:t>Post on Hackaday and Crowdsupply  </a:t>
            </a:r>
            <a:endParaRPr sz="1600">
              <a:solidFill>
                <a:srgbClr val="000000"/>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404" name="Shape 404"/>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405" name="Shape 405"/>
          <p:cNvPicPr preferRelativeResize="0"/>
          <p:nvPr/>
        </p:nvPicPr>
        <p:blipFill>
          <a:blip r:embed="rId3">
            <a:alphaModFix/>
          </a:blip>
          <a:stretch>
            <a:fillRect/>
          </a:stretch>
        </p:blipFill>
        <p:spPr>
          <a:xfrm>
            <a:off x="7335052" y="2193902"/>
            <a:ext cx="1682900" cy="1733796"/>
          </a:xfrm>
          <a:prstGeom prst="rect">
            <a:avLst/>
          </a:prstGeom>
          <a:noFill/>
          <a:ln cap="flat" cmpd="sng" w="19050">
            <a:solidFill>
              <a:srgbClr val="FFFFFF"/>
            </a:solidFill>
            <a:prstDash val="solid"/>
            <a:round/>
            <a:headEnd len="sm" w="sm" type="none"/>
            <a:tailEnd len="sm" w="sm" type="none"/>
          </a:ln>
        </p:spPr>
      </p:pic>
      <p:sp>
        <p:nvSpPr>
          <p:cNvPr id="406" name="Shape 406"/>
          <p:cNvSpPr txBox="1"/>
          <p:nvPr>
            <p:ph idx="12" type="sldNum"/>
          </p:nvPr>
        </p:nvSpPr>
        <p:spPr>
          <a:xfrm>
            <a:off x="8347648" y="4712575"/>
            <a:ext cx="673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407" name="Shape 407"/>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1" name="Shape 411"/>
        <p:cNvGrpSpPr/>
        <p:nvPr/>
      </p:nvGrpSpPr>
      <p:grpSpPr>
        <a:xfrm>
          <a:off x="0" y="0"/>
          <a:ext cx="0" cy="0"/>
          <a:chOff x="0" y="0"/>
          <a:chExt cx="0" cy="0"/>
        </a:xfrm>
      </p:grpSpPr>
      <p:sp>
        <p:nvSpPr>
          <p:cNvPr id="412" name="Shape 412"/>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13" name="Shape 413"/>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Poster</a:t>
            </a:r>
            <a:endParaRPr b="1" sz="3000">
              <a:solidFill>
                <a:srgbClr val="408DF7"/>
              </a:solidFill>
            </a:endParaRPr>
          </a:p>
        </p:txBody>
      </p:sp>
      <p:cxnSp>
        <p:nvCxnSpPr>
          <p:cNvPr id="414" name="Shape 414"/>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415" name="Shape 415"/>
          <p:cNvSpPr txBox="1"/>
          <p:nvPr>
            <p:ph idx="12" type="sldNum"/>
          </p:nvPr>
        </p:nvSpPr>
        <p:spPr>
          <a:xfrm>
            <a:off x="8347648" y="4712575"/>
            <a:ext cx="673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416" name="Shape 416"/>
          <p:cNvPicPr preferRelativeResize="0"/>
          <p:nvPr/>
        </p:nvPicPr>
        <p:blipFill rotWithShape="1">
          <a:blip r:embed="rId3">
            <a:alphaModFix/>
          </a:blip>
          <a:srcRect b="0" l="0" r="0" t="0"/>
          <a:stretch/>
        </p:blipFill>
        <p:spPr>
          <a:xfrm>
            <a:off x="7149394" y="0"/>
            <a:ext cx="1682905" cy="827975"/>
          </a:xfrm>
          <a:prstGeom prst="rect">
            <a:avLst/>
          </a:prstGeom>
          <a:noFill/>
          <a:ln>
            <a:noFill/>
          </a:ln>
        </p:spPr>
      </p:pic>
      <p:pic>
        <p:nvPicPr>
          <p:cNvPr id="417" name="Shape 417"/>
          <p:cNvPicPr preferRelativeResize="0"/>
          <p:nvPr/>
        </p:nvPicPr>
        <p:blipFill>
          <a:blip r:embed="rId4">
            <a:alphaModFix/>
          </a:blip>
          <a:stretch>
            <a:fillRect/>
          </a:stretch>
        </p:blipFill>
        <p:spPr>
          <a:xfrm>
            <a:off x="2325825" y="1002450"/>
            <a:ext cx="4693727" cy="3530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1" name="Shape 421"/>
        <p:cNvGrpSpPr/>
        <p:nvPr/>
      </p:nvGrpSpPr>
      <p:grpSpPr>
        <a:xfrm>
          <a:off x="0" y="0"/>
          <a:ext cx="0" cy="0"/>
          <a:chOff x="0" y="0"/>
          <a:chExt cx="0" cy="0"/>
        </a:xfrm>
      </p:grpSpPr>
      <p:sp>
        <p:nvSpPr>
          <p:cNvPr id="422" name="Shape 422"/>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23" name="Shape 423"/>
          <p:cNvSpPr txBox="1"/>
          <p:nvPr>
            <p:ph type="title"/>
          </p:nvPr>
        </p:nvSpPr>
        <p:spPr>
          <a:xfrm>
            <a:off x="311700" y="252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Acknowledgements</a:t>
            </a:r>
            <a:endParaRPr b="1" sz="3000">
              <a:solidFill>
                <a:srgbClr val="408DF7"/>
              </a:solidFill>
            </a:endParaRPr>
          </a:p>
        </p:txBody>
      </p:sp>
      <p:sp>
        <p:nvSpPr>
          <p:cNvPr id="424" name="Shape 424"/>
          <p:cNvSpPr txBox="1"/>
          <p:nvPr>
            <p:ph idx="1" type="body"/>
          </p:nvPr>
        </p:nvSpPr>
        <p:spPr>
          <a:xfrm>
            <a:off x="311700" y="1152475"/>
            <a:ext cx="8520600" cy="220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000000"/>
                </a:solidFill>
              </a:rPr>
              <a:t>Thank you to our sponsors Joe Kiniry &amp; Dan Zimmerman of Galois</a:t>
            </a:r>
            <a:endParaRPr b="1" sz="1600">
              <a:solidFill>
                <a:srgbClr val="000000"/>
              </a:solidFill>
            </a:endParaRPr>
          </a:p>
          <a:p>
            <a:pPr indent="0" lvl="0" marL="0">
              <a:spcBef>
                <a:spcPts val="0"/>
              </a:spcBef>
              <a:spcAft>
                <a:spcPts val="0"/>
              </a:spcAft>
              <a:buNone/>
            </a:pPr>
            <a:r>
              <a:rPr lang="en" sz="1600">
                <a:solidFill>
                  <a:srgbClr val="000000"/>
                </a:solidFill>
              </a:rPr>
              <a:t>	You both provided great guidance and </a:t>
            </a:r>
            <a:r>
              <a:rPr lang="en" sz="1600">
                <a:solidFill>
                  <a:srgbClr val="000000"/>
                </a:solidFill>
              </a:rPr>
              <a:t>knowledge for the group</a:t>
            </a:r>
            <a:endParaRPr sz="1600">
              <a:solidFill>
                <a:srgbClr val="000000"/>
              </a:solidFill>
            </a:endParaRPr>
          </a:p>
          <a:p>
            <a:pPr indent="0" lvl="0" marL="0">
              <a:spcBef>
                <a:spcPts val="1600"/>
              </a:spcBef>
              <a:spcAft>
                <a:spcPts val="0"/>
              </a:spcAft>
              <a:buNone/>
            </a:pPr>
            <a:r>
              <a:rPr b="1" lang="en" sz="1600">
                <a:solidFill>
                  <a:srgbClr val="000000"/>
                </a:solidFill>
              </a:rPr>
              <a:t>Thank you to our faculty advisor Dr. Christof Teuscher</a:t>
            </a:r>
            <a:endParaRPr b="1" sz="1600">
              <a:solidFill>
                <a:srgbClr val="000000"/>
              </a:solidFill>
            </a:endParaRPr>
          </a:p>
          <a:p>
            <a:pPr indent="0" lvl="0" marL="0">
              <a:spcBef>
                <a:spcPts val="0"/>
              </a:spcBef>
              <a:spcAft>
                <a:spcPts val="0"/>
              </a:spcAft>
              <a:buNone/>
            </a:pPr>
            <a:r>
              <a:rPr lang="en" sz="1600">
                <a:solidFill>
                  <a:srgbClr val="000000"/>
                </a:solidFill>
              </a:rPr>
              <a:t>	The weekly check-ins and advice kept the team focused</a:t>
            </a:r>
            <a:endParaRPr sz="1600">
              <a:solidFill>
                <a:srgbClr val="000000"/>
              </a:solidFill>
            </a:endParaRPr>
          </a:p>
          <a:p>
            <a:pPr indent="0" lvl="0" marL="0">
              <a:spcBef>
                <a:spcPts val="1600"/>
              </a:spcBef>
              <a:spcAft>
                <a:spcPts val="0"/>
              </a:spcAft>
              <a:buNone/>
            </a:pPr>
            <a:r>
              <a:rPr b="1" lang="en" sz="1600">
                <a:solidFill>
                  <a:srgbClr val="000000"/>
                </a:solidFill>
              </a:rPr>
              <a:t>Special thank you to Flemming Andersen of Galois</a:t>
            </a:r>
            <a:endParaRPr b="1" sz="1600">
              <a:solidFill>
                <a:srgbClr val="000000"/>
              </a:solidFill>
            </a:endParaRPr>
          </a:p>
          <a:p>
            <a:pPr indent="0" lvl="0" marL="0" rtl="0">
              <a:spcBef>
                <a:spcPts val="0"/>
              </a:spcBef>
              <a:spcAft>
                <a:spcPts val="0"/>
              </a:spcAft>
              <a:buNone/>
            </a:pPr>
            <a:r>
              <a:rPr lang="en" sz="1600">
                <a:solidFill>
                  <a:srgbClr val="000000"/>
                </a:solidFill>
              </a:rPr>
              <a:t>	The JasperGold session helped with the understanding of the Verilog code</a:t>
            </a:r>
            <a:endParaRPr sz="1600">
              <a:solidFill>
                <a:srgbClr val="000000"/>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425" name="Shape 425"/>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426" name="Shape 426"/>
          <p:cNvSpPr txBox="1"/>
          <p:nvPr>
            <p:ph idx="12" type="sldNum"/>
          </p:nvPr>
        </p:nvSpPr>
        <p:spPr>
          <a:xfrm>
            <a:off x="8371749" y="4712575"/>
            <a:ext cx="649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427" name="Shape 427"/>
          <p:cNvPicPr preferRelativeResize="0"/>
          <p:nvPr/>
        </p:nvPicPr>
        <p:blipFill rotWithShape="1">
          <a:blip r:embed="rId3">
            <a:alphaModFix/>
          </a:blip>
          <a:srcRect b="0" l="0" r="0" t="0"/>
          <a:stretch/>
        </p:blipFill>
        <p:spPr>
          <a:xfrm>
            <a:off x="7149394" y="0"/>
            <a:ext cx="1682905" cy="827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1" name="Shape 431"/>
        <p:cNvGrpSpPr/>
        <p:nvPr/>
      </p:nvGrpSpPr>
      <p:grpSpPr>
        <a:xfrm>
          <a:off x="0" y="0"/>
          <a:ext cx="0" cy="0"/>
          <a:chOff x="0" y="0"/>
          <a:chExt cx="0" cy="0"/>
        </a:xfrm>
      </p:grpSpPr>
      <p:sp>
        <p:nvSpPr>
          <p:cNvPr id="432" name="Shape 432"/>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33" name="Shape 433"/>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Questions?</a:t>
            </a:r>
            <a:r>
              <a:rPr lang="en" sz="3000">
                <a:solidFill>
                  <a:srgbClr val="FFD966"/>
                </a:solidFill>
              </a:rPr>
              <a:t> </a:t>
            </a:r>
            <a:endParaRPr sz="3000">
              <a:solidFill>
                <a:srgbClr val="FFD966"/>
              </a:solidFill>
            </a:endParaRPr>
          </a:p>
        </p:txBody>
      </p:sp>
      <p:sp>
        <p:nvSpPr>
          <p:cNvPr id="434" name="Shape 4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D966"/>
              </a:solidFill>
            </a:endParaRPr>
          </a:p>
          <a:p>
            <a:pPr indent="0" lvl="0" marL="0" rtl="0">
              <a:spcBef>
                <a:spcPts val="1600"/>
              </a:spcBef>
              <a:spcAft>
                <a:spcPts val="0"/>
              </a:spcAft>
              <a:buNone/>
            </a:pPr>
            <a:r>
              <a:t/>
            </a:r>
            <a:endParaRPr>
              <a:solidFill>
                <a:srgbClr val="FFD966"/>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pic>
        <p:nvPicPr>
          <p:cNvPr id="435" name="Shape 435"/>
          <p:cNvPicPr preferRelativeResize="0"/>
          <p:nvPr/>
        </p:nvPicPr>
        <p:blipFill>
          <a:blip r:embed="rId3">
            <a:alphaModFix/>
          </a:blip>
          <a:stretch>
            <a:fillRect/>
          </a:stretch>
        </p:blipFill>
        <p:spPr>
          <a:xfrm>
            <a:off x="409015" y="1000074"/>
            <a:ext cx="8145059" cy="3416400"/>
          </a:xfrm>
          <a:prstGeom prst="rect">
            <a:avLst/>
          </a:prstGeom>
          <a:noFill/>
          <a:ln>
            <a:noFill/>
          </a:ln>
        </p:spPr>
      </p:pic>
      <p:cxnSp>
        <p:nvCxnSpPr>
          <p:cNvPr id="436" name="Shape 436"/>
          <p:cNvCxnSpPr/>
          <p:nvPr/>
        </p:nvCxnSpPr>
        <p:spPr>
          <a:xfrm flipH="1" rot="10800000">
            <a:off x="309450" y="824975"/>
            <a:ext cx="8525100" cy="3000"/>
          </a:xfrm>
          <a:prstGeom prst="straightConnector1">
            <a:avLst/>
          </a:prstGeom>
          <a:noFill/>
          <a:ln cap="flat" cmpd="sng" w="38100">
            <a:solidFill>
              <a:srgbClr val="F1C232"/>
            </a:solidFill>
            <a:prstDash val="solid"/>
            <a:round/>
            <a:headEnd len="med" w="med" type="none"/>
            <a:tailEnd len="med" w="med" type="none"/>
          </a:ln>
        </p:spPr>
      </p:cxnSp>
      <p:sp>
        <p:nvSpPr>
          <p:cNvPr id="437" name="Shape 437"/>
          <p:cNvSpPr txBox="1"/>
          <p:nvPr>
            <p:ph idx="12" type="sldNum"/>
          </p:nvPr>
        </p:nvSpPr>
        <p:spPr>
          <a:xfrm>
            <a:off x="8323548" y="4712575"/>
            <a:ext cx="697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438" name="Shape 438"/>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2" name="Shape 442"/>
        <p:cNvGrpSpPr/>
        <p:nvPr/>
      </p:nvGrpSpPr>
      <p:grpSpPr>
        <a:xfrm>
          <a:off x="0" y="0"/>
          <a:ext cx="0" cy="0"/>
          <a:chOff x="0" y="0"/>
          <a:chExt cx="0" cy="0"/>
        </a:xfrm>
      </p:grpSpPr>
      <p:sp>
        <p:nvSpPr>
          <p:cNvPr id="443" name="Shape 443"/>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44" name="Shape 444"/>
          <p:cNvSpPr txBox="1"/>
          <p:nvPr>
            <p:ph type="title"/>
          </p:nvPr>
        </p:nvSpPr>
        <p:spPr>
          <a:xfrm>
            <a:off x="311700" y="258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Resources </a:t>
            </a:r>
            <a:endParaRPr b="1" sz="3000">
              <a:solidFill>
                <a:srgbClr val="408DF7"/>
              </a:solidFill>
            </a:endParaRPr>
          </a:p>
        </p:txBody>
      </p:sp>
      <p:cxnSp>
        <p:nvCxnSpPr>
          <p:cNvPr id="445" name="Shape 445"/>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sp>
        <p:nvSpPr>
          <p:cNvPr id="446" name="Shape 446"/>
          <p:cNvSpPr txBox="1"/>
          <p:nvPr>
            <p:ph idx="12" type="sldNum"/>
          </p:nvPr>
        </p:nvSpPr>
        <p:spPr>
          <a:xfrm>
            <a:off x="8251272" y="4712575"/>
            <a:ext cx="769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447" name="Shape 447"/>
          <p:cNvPicPr preferRelativeResize="0"/>
          <p:nvPr/>
        </p:nvPicPr>
        <p:blipFill rotWithShape="1">
          <a:blip r:embed="rId3">
            <a:alphaModFix/>
          </a:blip>
          <a:srcRect b="0" l="0" r="0" t="0"/>
          <a:stretch/>
        </p:blipFill>
        <p:spPr>
          <a:xfrm>
            <a:off x="7149394" y="0"/>
            <a:ext cx="1682905" cy="827975"/>
          </a:xfrm>
          <a:prstGeom prst="rect">
            <a:avLst/>
          </a:prstGeom>
          <a:noFill/>
          <a:ln>
            <a:noFill/>
          </a:ln>
        </p:spPr>
      </p:pic>
      <p:sp>
        <p:nvSpPr>
          <p:cNvPr id="448" name="Shape 448"/>
          <p:cNvSpPr txBox="1"/>
          <p:nvPr/>
        </p:nvSpPr>
        <p:spPr>
          <a:xfrm>
            <a:off x="444125" y="1018900"/>
            <a:ext cx="2795400" cy="189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u="sng">
                <a:solidFill>
                  <a:srgbClr val="408DF7"/>
                </a:solidFill>
                <a:hlinkClick r:id="rId4"/>
              </a:rPr>
              <a:t>Link to GitHub </a:t>
            </a:r>
            <a:r>
              <a:rPr b="1" lang="en" sz="1600" u="sng">
                <a:solidFill>
                  <a:srgbClr val="408DF7"/>
                </a:solidFill>
                <a:hlinkClick r:id="rId5"/>
              </a:rPr>
              <a:t>Repository</a:t>
            </a:r>
            <a:endParaRPr b="1" sz="1600">
              <a:solidFill>
                <a:srgbClr val="408DF7"/>
              </a:solidFill>
            </a:endParaRPr>
          </a:p>
          <a:p>
            <a:pPr indent="0" lvl="0" marL="0">
              <a:spcBef>
                <a:spcPts val="0"/>
              </a:spcBef>
              <a:spcAft>
                <a:spcPts val="0"/>
              </a:spcAft>
              <a:buNone/>
            </a:pPr>
            <a:r>
              <a:t/>
            </a:r>
            <a:endParaRPr b="1" sz="1600">
              <a:solidFill>
                <a:srgbClr val="408DF7"/>
              </a:solidFill>
            </a:endParaRPr>
          </a:p>
          <a:p>
            <a:pPr indent="0" lvl="0" marL="0">
              <a:spcBef>
                <a:spcPts val="0"/>
              </a:spcBef>
              <a:spcAft>
                <a:spcPts val="0"/>
              </a:spcAft>
              <a:buNone/>
            </a:pPr>
            <a:r>
              <a:rPr b="1" lang="en" sz="1600" u="sng">
                <a:solidFill>
                  <a:srgbClr val="408DF7"/>
                </a:solidFill>
                <a:hlinkClick r:id="rId6"/>
              </a:rPr>
              <a:t>Project Proposal</a:t>
            </a:r>
            <a:endParaRPr b="1" sz="1600">
              <a:solidFill>
                <a:srgbClr val="408DF7"/>
              </a:solidFill>
            </a:endParaRPr>
          </a:p>
          <a:p>
            <a:pPr indent="0" lvl="0" marL="0">
              <a:spcBef>
                <a:spcPts val="0"/>
              </a:spcBef>
              <a:spcAft>
                <a:spcPts val="0"/>
              </a:spcAft>
              <a:buNone/>
            </a:pPr>
            <a:r>
              <a:t/>
            </a:r>
            <a:endParaRPr b="1" sz="1600">
              <a:solidFill>
                <a:srgbClr val="408DF7"/>
              </a:solidFill>
            </a:endParaRPr>
          </a:p>
          <a:p>
            <a:pPr indent="0" lvl="0" marL="0">
              <a:spcBef>
                <a:spcPts val="0"/>
              </a:spcBef>
              <a:spcAft>
                <a:spcPts val="0"/>
              </a:spcAft>
              <a:buNone/>
            </a:pPr>
            <a:r>
              <a:rPr b="1" lang="en" sz="1600" u="sng">
                <a:solidFill>
                  <a:srgbClr val="408DF7"/>
                </a:solidFill>
                <a:hlinkClick r:id="rId7"/>
              </a:rPr>
              <a:t>Project Poster</a:t>
            </a:r>
            <a:endParaRPr b="1" sz="1600">
              <a:solidFill>
                <a:srgbClr val="408DF7"/>
              </a:solidFill>
            </a:endParaRPr>
          </a:p>
          <a:p>
            <a:pPr indent="0" lvl="0" marL="0">
              <a:spcBef>
                <a:spcPts val="0"/>
              </a:spcBef>
              <a:spcAft>
                <a:spcPts val="0"/>
              </a:spcAft>
              <a:buNone/>
            </a:pPr>
            <a:r>
              <a:t/>
            </a:r>
            <a:endParaRPr b="1" sz="1600">
              <a:solidFill>
                <a:srgbClr val="408DF7"/>
              </a:solidFill>
            </a:endParaRPr>
          </a:p>
          <a:p>
            <a:pPr indent="0" lvl="0" marL="0">
              <a:spcBef>
                <a:spcPts val="0"/>
              </a:spcBef>
              <a:spcAft>
                <a:spcPts val="0"/>
              </a:spcAft>
              <a:buNone/>
            </a:pPr>
            <a:r>
              <a:rPr b="1" lang="en" sz="1600" u="sng">
                <a:solidFill>
                  <a:srgbClr val="408DF7"/>
                </a:solidFill>
                <a:hlinkClick r:id="rId8"/>
              </a:rPr>
              <a:t>Final Report</a:t>
            </a:r>
            <a:endParaRPr b="1" sz="1600">
              <a:solidFill>
                <a:srgbClr val="408DF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1" name="Shape 121"/>
        <p:cNvGrpSpPr/>
        <p:nvPr/>
      </p:nvGrpSpPr>
      <p:grpSpPr>
        <a:xfrm>
          <a:off x="0" y="0"/>
          <a:ext cx="0" cy="0"/>
          <a:chOff x="0" y="0"/>
          <a:chExt cx="0" cy="0"/>
        </a:xfrm>
      </p:grpSpPr>
      <p:sp>
        <p:nvSpPr>
          <p:cNvPr id="122" name="Shape 122"/>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23" name="Shape 123"/>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Goal of Project</a:t>
            </a:r>
            <a:endParaRPr b="1" sz="3000">
              <a:solidFill>
                <a:srgbClr val="408DF7"/>
              </a:solidFill>
            </a:endParaRPr>
          </a:p>
        </p:txBody>
      </p:sp>
      <p:sp>
        <p:nvSpPr>
          <p:cNvPr id="124" name="Shape 124"/>
          <p:cNvSpPr txBox="1"/>
          <p:nvPr>
            <p:ph idx="1" type="body"/>
          </p:nvPr>
        </p:nvSpPr>
        <p:spPr>
          <a:xfrm>
            <a:off x="311700" y="952800"/>
            <a:ext cx="8520600" cy="358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rgbClr val="000000"/>
                </a:solidFill>
              </a:rPr>
              <a:t>Objectives:</a:t>
            </a:r>
            <a:endParaRPr b="1"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Create FPGA shield to be used with the Arduino Platform</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Implement commonly used </a:t>
            </a:r>
            <a:r>
              <a:rPr lang="en" sz="1600">
                <a:solidFill>
                  <a:srgbClr val="000000"/>
                </a:solidFill>
              </a:rPr>
              <a:t>cryptographic</a:t>
            </a:r>
            <a:r>
              <a:rPr lang="en" sz="1600">
                <a:solidFill>
                  <a:srgbClr val="000000"/>
                </a:solidFill>
              </a:rPr>
              <a:t> algorithms onto an FPGA</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Check the correctness of the system with formal methods</a:t>
            </a:r>
            <a:endParaRPr baseline="30000"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Confirm that cryptographic algorithms implemented on an FPGA perform better than software implementations we used</a:t>
            </a:r>
            <a:endParaRPr sz="1600">
              <a:solidFill>
                <a:srgbClr val="000000"/>
              </a:solidFill>
            </a:endParaRPr>
          </a:p>
          <a:p>
            <a:pPr indent="0" lvl="0" marL="0" rtl="0">
              <a:spcBef>
                <a:spcPts val="1600"/>
              </a:spcBef>
              <a:spcAft>
                <a:spcPts val="0"/>
              </a:spcAft>
              <a:buNone/>
            </a:pPr>
            <a:r>
              <a:rPr b="1" lang="en" sz="1600">
                <a:solidFill>
                  <a:srgbClr val="000000"/>
                </a:solidFill>
              </a:rPr>
              <a:t>Learning Outcomes:</a:t>
            </a:r>
            <a:endParaRPr b="1"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Gain experience in FPGA design</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Gain experience with cryptographic algorithms</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Learn to use tools for FPGA synthesis and software verification </a:t>
            </a:r>
            <a:endParaRPr sz="1600">
              <a:solidFill>
                <a:srgbClr val="000000"/>
              </a:solidFill>
            </a:endParaRPr>
          </a:p>
        </p:txBody>
      </p:sp>
      <p:cxnSp>
        <p:nvCxnSpPr>
          <p:cNvPr id="125" name="Shape 125"/>
          <p:cNvCxnSpPr/>
          <p:nvPr/>
        </p:nvCxnSpPr>
        <p:spPr>
          <a:xfrm flipH="1" rot="10800000">
            <a:off x="309450" y="827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26" name="Shape 126"/>
          <p:cNvPicPr preferRelativeResize="0"/>
          <p:nvPr/>
        </p:nvPicPr>
        <p:blipFill rotWithShape="1">
          <a:blip r:embed="rId3">
            <a:alphaModFix/>
          </a:blip>
          <a:srcRect b="0" l="0" r="0" t="0"/>
          <a:stretch/>
        </p:blipFill>
        <p:spPr>
          <a:xfrm>
            <a:off x="7149394" y="0"/>
            <a:ext cx="1682905" cy="827975"/>
          </a:xfrm>
          <a:prstGeom prst="rect">
            <a:avLst/>
          </a:prstGeom>
          <a:noFill/>
          <a:ln>
            <a:noFill/>
          </a:ln>
        </p:spPr>
      </p:pic>
      <p:sp>
        <p:nvSpPr>
          <p:cNvPr id="127" name="Shape 127"/>
          <p:cNvSpPr txBox="1"/>
          <p:nvPr>
            <p:ph idx="12" type="sldNum"/>
          </p:nvPr>
        </p:nvSpPr>
        <p:spPr>
          <a:xfrm>
            <a:off x="8359698" y="471222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128" name="Shape 128"/>
          <p:cNvPicPr preferRelativeResize="0"/>
          <p:nvPr/>
        </p:nvPicPr>
        <p:blipFill>
          <a:blip r:embed="rId4">
            <a:alphaModFix/>
          </a:blip>
          <a:stretch>
            <a:fillRect/>
          </a:stretch>
        </p:blipFill>
        <p:spPr>
          <a:xfrm>
            <a:off x="6719450" y="2401949"/>
            <a:ext cx="2115100" cy="197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 name="Shape 132"/>
        <p:cNvGrpSpPr/>
        <p:nvPr/>
      </p:nvGrpSpPr>
      <p:grpSpPr>
        <a:xfrm>
          <a:off x="0" y="0"/>
          <a:ext cx="0" cy="0"/>
          <a:chOff x="0" y="0"/>
          <a:chExt cx="0" cy="0"/>
        </a:xfrm>
      </p:grpSpPr>
      <p:sp>
        <p:nvSpPr>
          <p:cNvPr id="133" name="Shape 133"/>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34" name="Shape 134"/>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000">
                <a:solidFill>
                  <a:srgbClr val="408DF7"/>
                </a:solidFill>
              </a:rPr>
              <a:t>Summary</a:t>
            </a:r>
            <a:endParaRPr b="1" sz="3000">
              <a:solidFill>
                <a:srgbClr val="408DF7"/>
              </a:solidFill>
            </a:endParaRPr>
          </a:p>
        </p:txBody>
      </p:sp>
      <p:sp>
        <p:nvSpPr>
          <p:cNvPr id="135" name="Shape 135"/>
          <p:cNvSpPr txBox="1"/>
          <p:nvPr>
            <p:ph idx="1" type="body"/>
          </p:nvPr>
        </p:nvSpPr>
        <p:spPr>
          <a:xfrm>
            <a:off x="311700" y="978900"/>
            <a:ext cx="6691200" cy="35334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000000"/>
              </a:buClr>
              <a:buSzPts val="1600"/>
              <a:buChar char="●"/>
            </a:pPr>
            <a:r>
              <a:rPr b="1" lang="en" sz="1600">
                <a:solidFill>
                  <a:srgbClr val="000000"/>
                </a:solidFill>
              </a:rPr>
              <a:t>Cryptol</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Domain-specific language for specifying cryptographic algorithms</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Implemented cryptographic algorithms that resemble their mathematical specification</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SAW (Software Analysis Workbench)</a:t>
            </a:r>
            <a:r>
              <a:rPr lang="en" sz="1600">
                <a:solidFill>
                  <a:srgbClr val="000000"/>
                </a:solidFill>
              </a:rPr>
              <a:t> </a:t>
            </a:r>
            <a:endParaRPr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Provides the ability to formally verify properties of code written in C, Java, and Cryptol</a:t>
            </a:r>
            <a:endParaRPr>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Commonly used as an equivalence checker</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Cryptographic Algorithm</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AES-128</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FPGA Implementation</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Implemented AES module onto 3 different FPGAs</a:t>
            </a:r>
            <a:endParaRPr>
              <a:solidFill>
                <a:srgbClr val="000000"/>
              </a:solidFill>
            </a:endParaRPr>
          </a:p>
          <a:p>
            <a:pPr indent="-330200" lvl="0" marL="457200" rtl="0">
              <a:lnSpc>
                <a:spcPct val="100000"/>
              </a:lnSpc>
              <a:spcBef>
                <a:spcPts val="0"/>
              </a:spcBef>
              <a:spcAft>
                <a:spcPts val="0"/>
              </a:spcAft>
              <a:buClr>
                <a:srgbClr val="000000"/>
              </a:buClr>
              <a:buSzPts val="1600"/>
              <a:buChar char="●"/>
            </a:pPr>
            <a:r>
              <a:rPr b="1" lang="en" sz="1600">
                <a:solidFill>
                  <a:srgbClr val="000000"/>
                </a:solidFill>
              </a:rPr>
              <a:t>Performance Comparison</a:t>
            </a:r>
            <a:endParaRPr b="1" sz="1600">
              <a:solidFill>
                <a:srgbClr val="000000"/>
              </a:solidFill>
            </a:endParaRPr>
          </a:p>
          <a:p>
            <a:pPr indent="-317500" lvl="1" marL="914400" rtl="0">
              <a:lnSpc>
                <a:spcPct val="100000"/>
              </a:lnSpc>
              <a:spcBef>
                <a:spcPts val="0"/>
              </a:spcBef>
              <a:spcAft>
                <a:spcPts val="0"/>
              </a:spcAft>
              <a:buClr>
                <a:srgbClr val="000000"/>
              </a:buClr>
              <a:buSzPts val="1400"/>
              <a:buChar char="○"/>
            </a:pPr>
            <a:r>
              <a:rPr lang="en">
                <a:solidFill>
                  <a:srgbClr val="000000"/>
                </a:solidFill>
              </a:rPr>
              <a:t>Compared performance results across different platforms</a:t>
            </a:r>
            <a:endParaRPr>
              <a:solidFill>
                <a:srgbClr val="000000"/>
              </a:solidFill>
            </a:endParaRPr>
          </a:p>
        </p:txBody>
      </p:sp>
      <p:pic>
        <p:nvPicPr>
          <p:cNvPr id="136" name="Shape 136"/>
          <p:cNvPicPr preferRelativeResize="0"/>
          <p:nvPr/>
        </p:nvPicPr>
        <p:blipFill>
          <a:blip r:embed="rId3">
            <a:alphaModFix/>
          </a:blip>
          <a:stretch>
            <a:fillRect/>
          </a:stretch>
        </p:blipFill>
        <p:spPr>
          <a:xfrm>
            <a:off x="7002900" y="1985925"/>
            <a:ext cx="1629625" cy="1568700"/>
          </a:xfrm>
          <a:prstGeom prst="rect">
            <a:avLst/>
          </a:prstGeom>
          <a:noFill/>
          <a:ln cap="flat" cmpd="sng" w="19050">
            <a:solidFill>
              <a:srgbClr val="FFFFFF"/>
            </a:solidFill>
            <a:prstDash val="solid"/>
            <a:round/>
            <a:headEnd len="sm" w="sm" type="none"/>
            <a:tailEnd len="sm" w="sm" type="none"/>
          </a:ln>
        </p:spPr>
      </p:pic>
      <p:cxnSp>
        <p:nvCxnSpPr>
          <p:cNvPr id="137" name="Shape 137"/>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38" name="Shape 138"/>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
        <p:nvSpPr>
          <p:cNvPr id="139" name="Shape 139"/>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45" name="Shape 145"/>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Research </a:t>
            </a:r>
            <a:r>
              <a:rPr b="1" lang="en" sz="3000">
                <a:solidFill>
                  <a:srgbClr val="408DF7"/>
                </a:solidFill>
              </a:rPr>
              <a:t>Performed</a:t>
            </a:r>
            <a:endParaRPr b="1" sz="3000">
              <a:solidFill>
                <a:srgbClr val="408DF7"/>
              </a:solidFill>
            </a:endParaRPr>
          </a:p>
        </p:txBody>
      </p:sp>
      <p:sp>
        <p:nvSpPr>
          <p:cNvPr id="146" name="Shape 146"/>
          <p:cNvSpPr txBox="1"/>
          <p:nvPr>
            <p:ph idx="1" type="body"/>
          </p:nvPr>
        </p:nvSpPr>
        <p:spPr>
          <a:xfrm>
            <a:off x="311700" y="1152475"/>
            <a:ext cx="59400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b="1" lang="en" sz="1600">
                <a:solidFill>
                  <a:srgbClr val="000000"/>
                </a:solidFill>
              </a:rPr>
              <a:t>FPGA Development Boards</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Nexys DDR4</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Mojo v3</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Papilio One 250K</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PulseRain M10</a:t>
            </a:r>
            <a:endParaRPr>
              <a:solidFill>
                <a:srgbClr val="000000"/>
              </a:solidFill>
            </a:endParaRPr>
          </a:p>
          <a:p>
            <a:pPr indent="-330200" lvl="0" marL="457200" rtl="0">
              <a:spcBef>
                <a:spcPts val="0"/>
              </a:spcBef>
              <a:spcAft>
                <a:spcPts val="0"/>
              </a:spcAft>
              <a:buClr>
                <a:srgbClr val="000000"/>
              </a:buClr>
              <a:buSzPts val="1600"/>
              <a:buChar char="●"/>
            </a:pPr>
            <a:r>
              <a:rPr b="1" lang="en" sz="1600">
                <a:solidFill>
                  <a:srgbClr val="000000"/>
                </a:solidFill>
              </a:rPr>
              <a:t>Learning both Cryptol and SAW tools</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Writing properties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Test and Prove</a:t>
            </a:r>
            <a:endParaRPr>
              <a:solidFill>
                <a:srgbClr val="000000"/>
              </a:solidFill>
            </a:endParaRPr>
          </a:p>
          <a:p>
            <a:pPr indent="-330200" lvl="0" marL="457200" rtl="0">
              <a:spcBef>
                <a:spcPts val="0"/>
              </a:spcBef>
              <a:spcAft>
                <a:spcPts val="0"/>
              </a:spcAft>
              <a:buClr>
                <a:srgbClr val="000000"/>
              </a:buClr>
              <a:buSzPts val="1600"/>
              <a:buChar char="●"/>
            </a:pPr>
            <a:r>
              <a:rPr b="1" lang="en" sz="1600">
                <a:solidFill>
                  <a:srgbClr val="000000"/>
                </a:solidFill>
              </a:rPr>
              <a:t>Basic functionality of the crypto algorithm AES</a:t>
            </a:r>
            <a:endParaRPr b="1"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Symmetric</a:t>
            </a:r>
            <a:r>
              <a:rPr lang="en">
                <a:solidFill>
                  <a:srgbClr val="000000"/>
                </a:solidFill>
              </a:rPr>
              <a:t> </a:t>
            </a:r>
            <a:r>
              <a:rPr lang="en">
                <a:solidFill>
                  <a:srgbClr val="000000"/>
                </a:solidFill>
              </a:rPr>
              <a:t>encryption algorithm</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AES-128</a:t>
            </a:r>
            <a:endParaRPr>
              <a:solidFill>
                <a:srgbClr val="000000"/>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147" name="Shape 147"/>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48" name="Shape 148"/>
          <p:cNvPicPr preferRelativeResize="0"/>
          <p:nvPr/>
        </p:nvPicPr>
        <p:blipFill>
          <a:blip r:embed="rId3">
            <a:alphaModFix/>
          </a:blip>
          <a:stretch>
            <a:fillRect/>
          </a:stretch>
        </p:blipFill>
        <p:spPr>
          <a:xfrm>
            <a:off x="6648000" y="1881600"/>
            <a:ext cx="1584825" cy="1577775"/>
          </a:xfrm>
          <a:prstGeom prst="rect">
            <a:avLst/>
          </a:prstGeom>
          <a:noFill/>
          <a:ln cap="flat" cmpd="sng" w="19050">
            <a:solidFill>
              <a:srgbClr val="FFFFFF"/>
            </a:solidFill>
            <a:prstDash val="solid"/>
            <a:round/>
            <a:headEnd len="sm" w="sm" type="none"/>
            <a:tailEnd len="sm" w="sm" type="none"/>
          </a:ln>
        </p:spPr>
      </p:pic>
      <p:pic>
        <p:nvPicPr>
          <p:cNvPr id="149" name="Shape 149"/>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
        <p:nvSpPr>
          <p:cNvPr id="150" name="Shape 150"/>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4" name="Shape 154"/>
        <p:cNvGrpSpPr/>
        <p:nvPr/>
      </p:nvGrpSpPr>
      <p:grpSpPr>
        <a:xfrm>
          <a:off x="0" y="0"/>
          <a:ext cx="0" cy="0"/>
          <a:chOff x="0" y="0"/>
          <a:chExt cx="0" cy="0"/>
        </a:xfrm>
      </p:grpSpPr>
      <p:sp>
        <p:nvSpPr>
          <p:cNvPr id="155" name="Shape 155"/>
          <p:cNvSpPr/>
          <p:nvPr/>
        </p:nvSpPr>
        <p:spPr>
          <a:xfrm>
            <a:off x="6150600" y="951675"/>
            <a:ext cx="2870700" cy="35160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solidFill>
                <a:srgbClr val="FFFFFF"/>
              </a:solidFill>
            </a:endParaRPr>
          </a:p>
        </p:txBody>
      </p:sp>
      <p:sp>
        <p:nvSpPr>
          <p:cNvPr id="156" name="Shape 156"/>
          <p:cNvSpPr/>
          <p:nvPr/>
        </p:nvSpPr>
        <p:spPr>
          <a:xfrm>
            <a:off x="3178800" y="951675"/>
            <a:ext cx="2786400" cy="35160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solidFill>
                <a:srgbClr val="FFFFFF"/>
              </a:solidFill>
            </a:endParaRPr>
          </a:p>
        </p:txBody>
      </p:sp>
      <p:sp>
        <p:nvSpPr>
          <p:cNvPr id="157" name="Shape 157"/>
          <p:cNvSpPr/>
          <p:nvPr/>
        </p:nvSpPr>
        <p:spPr>
          <a:xfrm>
            <a:off x="207000" y="951675"/>
            <a:ext cx="2786400" cy="3516000"/>
          </a:xfrm>
          <a:prstGeom prst="roundRect">
            <a:avLst>
              <a:gd fmla="val 16667" name="adj"/>
            </a:avLst>
          </a:prstGeom>
          <a:solidFill>
            <a:srgbClr val="4291FF">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200">
              <a:solidFill>
                <a:srgbClr val="FFFFFF"/>
              </a:solidFill>
            </a:endParaRPr>
          </a:p>
        </p:txBody>
      </p:sp>
      <p:sp>
        <p:nvSpPr>
          <p:cNvPr id="158" name="Shape 158"/>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59" name="Shape 159"/>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Boards we used</a:t>
            </a:r>
            <a:endParaRPr b="1" sz="3000">
              <a:solidFill>
                <a:srgbClr val="408DF7"/>
              </a:solidFill>
            </a:endParaRPr>
          </a:p>
        </p:txBody>
      </p:sp>
      <p:cxnSp>
        <p:nvCxnSpPr>
          <p:cNvPr id="160" name="Shape 160"/>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61" name="Shape 161"/>
          <p:cNvPicPr preferRelativeResize="0"/>
          <p:nvPr/>
        </p:nvPicPr>
        <p:blipFill rotWithShape="1">
          <a:blip r:embed="rId3">
            <a:alphaModFix/>
          </a:blip>
          <a:srcRect b="0" l="0" r="0" t="0"/>
          <a:stretch/>
        </p:blipFill>
        <p:spPr>
          <a:xfrm>
            <a:off x="7149394" y="0"/>
            <a:ext cx="1682905" cy="827975"/>
          </a:xfrm>
          <a:prstGeom prst="rect">
            <a:avLst/>
          </a:prstGeom>
          <a:noFill/>
          <a:ln>
            <a:noFill/>
          </a:ln>
        </p:spPr>
      </p:pic>
      <p:sp>
        <p:nvSpPr>
          <p:cNvPr id="162" name="Shape 162"/>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163" name="Shape 163"/>
          <p:cNvPicPr preferRelativeResize="0"/>
          <p:nvPr/>
        </p:nvPicPr>
        <p:blipFill>
          <a:blip r:embed="rId4">
            <a:alphaModFix/>
          </a:blip>
          <a:stretch>
            <a:fillRect/>
          </a:stretch>
        </p:blipFill>
        <p:spPr>
          <a:xfrm>
            <a:off x="314500" y="1117575"/>
            <a:ext cx="2243700" cy="1821882"/>
          </a:xfrm>
          <a:prstGeom prst="rect">
            <a:avLst/>
          </a:prstGeom>
          <a:noFill/>
          <a:ln>
            <a:noFill/>
          </a:ln>
        </p:spPr>
      </p:pic>
      <p:pic>
        <p:nvPicPr>
          <p:cNvPr id="164" name="Shape 164"/>
          <p:cNvPicPr preferRelativeResize="0"/>
          <p:nvPr/>
        </p:nvPicPr>
        <p:blipFill>
          <a:blip r:embed="rId5">
            <a:alphaModFix/>
          </a:blip>
          <a:stretch>
            <a:fillRect/>
          </a:stretch>
        </p:blipFill>
        <p:spPr>
          <a:xfrm rot="10800000">
            <a:off x="3152400" y="951675"/>
            <a:ext cx="2525550" cy="1944675"/>
          </a:xfrm>
          <a:prstGeom prst="rect">
            <a:avLst/>
          </a:prstGeom>
          <a:noFill/>
          <a:ln>
            <a:noFill/>
          </a:ln>
        </p:spPr>
      </p:pic>
      <p:sp>
        <p:nvSpPr>
          <p:cNvPr id="165" name="Shape 165"/>
          <p:cNvSpPr txBox="1"/>
          <p:nvPr/>
        </p:nvSpPr>
        <p:spPr>
          <a:xfrm>
            <a:off x="254100" y="2939450"/>
            <a:ext cx="2945400" cy="156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t>Board:</a:t>
            </a:r>
            <a:r>
              <a:rPr lang="en" sz="1200"/>
              <a:t> Nexys DDR4 (</a:t>
            </a:r>
            <a:r>
              <a:rPr lang="en" sz="1200"/>
              <a:t>Artix-7</a:t>
            </a:r>
            <a:r>
              <a:rPr lang="en" sz="1200"/>
              <a:t>)</a:t>
            </a:r>
            <a:endParaRPr sz="1200"/>
          </a:p>
          <a:p>
            <a:pPr indent="0" lvl="0" marL="0">
              <a:spcBef>
                <a:spcPts val="0"/>
              </a:spcBef>
              <a:spcAft>
                <a:spcPts val="0"/>
              </a:spcAft>
              <a:buNone/>
            </a:pPr>
            <a:r>
              <a:t/>
            </a:r>
            <a:endParaRPr b="1" sz="1200"/>
          </a:p>
          <a:p>
            <a:pPr indent="0" lvl="0" marL="0">
              <a:spcBef>
                <a:spcPts val="0"/>
              </a:spcBef>
              <a:spcAft>
                <a:spcPts val="0"/>
              </a:spcAft>
              <a:buNone/>
            </a:pPr>
            <a:r>
              <a:rPr b="1" lang="en" sz="1200"/>
              <a:t>Max Freq:</a:t>
            </a:r>
            <a:r>
              <a:rPr lang="en" sz="1200"/>
              <a:t> 280 MHz</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Utilization:</a:t>
            </a:r>
            <a:r>
              <a:rPr lang="en" sz="1200"/>
              <a:t> 0.36%</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Cost:</a:t>
            </a:r>
            <a:r>
              <a:rPr lang="en" sz="1200"/>
              <a:t> $265</a:t>
            </a:r>
            <a:endParaRPr sz="1200"/>
          </a:p>
        </p:txBody>
      </p:sp>
      <p:sp>
        <p:nvSpPr>
          <p:cNvPr id="166" name="Shape 166"/>
          <p:cNvSpPr txBox="1"/>
          <p:nvPr/>
        </p:nvSpPr>
        <p:spPr>
          <a:xfrm>
            <a:off x="3281850" y="2873475"/>
            <a:ext cx="2786400" cy="154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t>Board:</a:t>
            </a:r>
            <a:r>
              <a:rPr lang="en" sz="1200"/>
              <a:t> Mojo v3 (Spartan-6)</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Max Freq:</a:t>
            </a:r>
            <a:r>
              <a:rPr lang="en" sz="1200"/>
              <a:t> 88 MHz</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Utilization:</a:t>
            </a:r>
            <a:r>
              <a:rPr lang="en" sz="1200"/>
              <a:t> 52%</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Cost: </a:t>
            </a:r>
            <a:r>
              <a:rPr lang="en" sz="1200"/>
              <a:t>$74.99 </a:t>
            </a:r>
            <a:endParaRPr sz="1200"/>
          </a:p>
        </p:txBody>
      </p:sp>
      <p:pic>
        <p:nvPicPr>
          <p:cNvPr id="167" name="Shape 167"/>
          <p:cNvPicPr preferRelativeResize="0"/>
          <p:nvPr/>
        </p:nvPicPr>
        <p:blipFill>
          <a:blip r:embed="rId6">
            <a:alphaModFix/>
          </a:blip>
          <a:stretch>
            <a:fillRect/>
          </a:stretch>
        </p:blipFill>
        <p:spPr>
          <a:xfrm>
            <a:off x="6231534" y="1050750"/>
            <a:ext cx="2570341" cy="1944675"/>
          </a:xfrm>
          <a:prstGeom prst="rect">
            <a:avLst/>
          </a:prstGeom>
          <a:noFill/>
          <a:ln>
            <a:noFill/>
          </a:ln>
        </p:spPr>
      </p:pic>
      <p:sp>
        <p:nvSpPr>
          <p:cNvPr id="168" name="Shape 168"/>
          <p:cNvSpPr txBox="1"/>
          <p:nvPr/>
        </p:nvSpPr>
        <p:spPr>
          <a:xfrm>
            <a:off x="6231525" y="2873475"/>
            <a:ext cx="3061500" cy="14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t>Board:</a:t>
            </a:r>
            <a:r>
              <a:rPr lang="en" sz="1200"/>
              <a:t> Papilio One 250k (Spartan 3E)</a:t>
            </a:r>
            <a:endParaRPr sz="1200"/>
          </a:p>
          <a:p>
            <a:pPr indent="0" lvl="0" marL="0" rtl="0">
              <a:spcBef>
                <a:spcPts val="0"/>
              </a:spcBef>
              <a:spcAft>
                <a:spcPts val="0"/>
              </a:spcAft>
              <a:buNone/>
            </a:pPr>
            <a:r>
              <a:t/>
            </a:r>
            <a:endParaRPr sz="1200"/>
          </a:p>
          <a:p>
            <a:pPr indent="0" lvl="0" marL="0">
              <a:spcBef>
                <a:spcPts val="0"/>
              </a:spcBef>
              <a:spcAft>
                <a:spcPts val="0"/>
              </a:spcAft>
              <a:buNone/>
            </a:pPr>
            <a:r>
              <a:rPr b="1" lang="en" sz="1200"/>
              <a:t>Max Freq:</a:t>
            </a:r>
            <a:r>
              <a:rPr lang="en" sz="1200"/>
              <a:t> 50 MHz</a:t>
            </a:r>
            <a:endParaRPr sz="1200"/>
          </a:p>
          <a:p>
            <a:pPr indent="0" lvl="0" marL="0">
              <a:spcBef>
                <a:spcPts val="0"/>
              </a:spcBef>
              <a:spcAft>
                <a:spcPts val="0"/>
              </a:spcAft>
              <a:buNone/>
            </a:pPr>
            <a:r>
              <a:t/>
            </a:r>
            <a:endParaRPr sz="1200"/>
          </a:p>
          <a:p>
            <a:pPr indent="0" lvl="0" marL="0">
              <a:spcBef>
                <a:spcPts val="0"/>
              </a:spcBef>
              <a:spcAft>
                <a:spcPts val="0"/>
              </a:spcAft>
              <a:buNone/>
            </a:pPr>
            <a:r>
              <a:rPr b="1" lang="en" sz="1200"/>
              <a:t>Utilization:</a:t>
            </a:r>
            <a:r>
              <a:rPr lang="en" sz="1200"/>
              <a:t> 73%</a:t>
            </a:r>
            <a:endParaRPr sz="1200"/>
          </a:p>
          <a:p>
            <a:pPr indent="0" lvl="0" marL="0">
              <a:spcBef>
                <a:spcPts val="0"/>
              </a:spcBef>
              <a:spcAft>
                <a:spcPts val="0"/>
              </a:spcAft>
              <a:buNone/>
            </a:pPr>
            <a:r>
              <a:t/>
            </a:r>
            <a:endParaRPr sz="1200"/>
          </a:p>
          <a:p>
            <a:pPr indent="0" lvl="0" marL="0" rtl="0">
              <a:spcBef>
                <a:spcPts val="0"/>
              </a:spcBef>
              <a:spcAft>
                <a:spcPts val="0"/>
              </a:spcAft>
              <a:buNone/>
            </a:pPr>
            <a:r>
              <a:rPr b="1" lang="en" sz="1200"/>
              <a:t>Cost: </a:t>
            </a:r>
            <a:r>
              <a:rPr lang="en" sz="1200"/>
              <a:t>$37.99</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Shape 173"/>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74" name="Shape 174"/>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Alternate Approaches</a:t>
            </a:r>
            <a:endParaRPr b="1" sz="3000">
              <a:solidFill>
                <a:srgbClr val="408DF7"/>
              </a:solidFill>
            </a:endParaRPr>
          </a:p>
        </p:txBody>
      </p:sp>
      <p:sp>
        <p:nvSpPr>
          <p:cNvPr id="175" name="Shape 175"/>
          <p:cNvSpPr txBox="1"/>
          <p:nvPr>
            <p:ph idx="1" type="body"/>
          </p:nvPr>
        </p:nvSpPr>
        <p:spPr>
          <a:xfrm>
            <a:off x="311700" y="869775"/>
            <a:ext cx="8520600" cy="3101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 sz="1600">
                <a:solidFill>
                  <a:srgbClr val="000000"/>
                </a:solidFill>
              </a:rPr>
              <a:t>Hardware encryption is usually done at the processor level</a:t>
            </a:r>
            <a:endParaRPr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Used to protect vulnerable CPU resources</a:t>
            </a:r>
            <a:endParaRPr>
              <a:solidFill>
                <a:srgbClr val="000000"/>
              </a:solidFill>
            </a:endParaRPr>
          </a:p>
          <a:p>
            <a:pPr indent="0" lvl="0" marL="0" rtl="0">
              <a:spcBef>
                <a:spcPts val="0"/>
              </a:spcBef>
              <a:spcAft>
                <a:spcPts val="0"/>
              </a:spcAft>
              <a:buNone/>
            </a:pPr>
            <a:r>
              <a:t/>
            </a:r>
            <a:endParaRPr>
              <a:solidFill>
                <a:srgbClr val="000000"/>
              </a:solidFill>
            </a:endParaRPr>
          </a:p>
          <a:p>
            <a:pPr indent="-330200" lvl="0" marL="457200" rtl="0">
              <a:spcBef>
                <a:spcPts val="1600"/>
              </a:spcBef>
              <a:spcAft>
                <a:spcPts val="0"/>
              </a:spcAft>
              <a:buClr>
                <a:srgbClr val="000000"/>
              </a:buClr>
              <a:buSzPts val="1600"/>
              <a:buChar char="●"/>
            </a:pPr>
            <a:r>
              <a:rPr lang="en" sz="1600">
                <a:solidFill>
                  <a:srgbClr val="000000"/>
                </a:solidFill>
              </a:rPr>
              <a:t>Dedicated hardware such as HSM (Hardware Security Modules)</a:t>
            </a:r>
            <a:endParaRPr sz="16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Safeguard</a:t>
            </a:r>
            <a:r>
              <a:rPr lang="en">
                <a:solidFill>
                  <a:srgbClr val="000000"/>
                </a:solidFill>
              </a:rPr>
              <a:t> cryptographic keys and/or speed up crypto algorithms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Low-cost smart card or USB tokens are under $120</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Limited to no support for cryptographic algorithms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Medium-cost to high-cost HSM is between $3,000 to $35,000</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Large storage capability for key material</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Secure but too much for the average consumer</a:t>
            </a:r>
            <a:endParaRPr>
              <a:solidFill>
                <a:srgbClr val="000000"/>
              </a:solidFill>
            </a:endParaRPr>
          </a:p>
          <a:p>
            <a:pPr indent="0" lvl="0" marL="0" rtl="0">
              <a:spcBef>
                <a:spcPts val="0"/>
              </a:spcBef>
              <a:spcAft>
                <a:spcPts val="1600"/>
              </a:spcAft>
              <a:buNone/>
            </a:pPr>
            <a:r>
              <a:rPr lang="en">
                <a:solidFill>
                  <a:srgbClr val="FFD966"/>
                </a:solidFill>
              </a:rPr>
              <a:t> </a:t>
            </a:r>
            <a:endParaRPr>
              <a:solidFill>
                <a:srgbClr val="FFD966"/>
              </a:solidFill>
            </a:endParaRPr>
          </a:p>
        </p:txBody>
      </p:sp>
      <p:cxnSp>
        <p:nvCxnSpPr>
          <p:cNvPr id="176" name="Shape 176"/>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77" name="Shape 177"/>
          <p:cNvPicPr preferRelativeResize="0"/>
          <p:nvPr/>
        </p:nvPicPr>
        <p:blipFill rotWithShape="1">
          <a:blip r:embed="rId3">
            <a:alphaModFix/>
          </a:blip>
          <a:srcRect b="0" l="0" r="0" t="0"/>
          <a:stretch/>
        </p:blipFill>
        <p:spPr>
          <a:xfrm>
            <a:off x="7149394" y="0"/>
            <a:ext cx="1682905" cy="827975"/>
          </a:xfrm>
          <a:prstGeom prst="rect">
            <a:avLst/>
          </a:prstGeom>
          <a:noFill/>
          <a:ln>
            <a:noFill/>
          </a:ln>
        </p:spPr>
      </p:pic>
      <p:sp>
        <p:nvSpPr>
          <p:cNvPr id="178" name="Shape 178"/>
          <p:cNvSpPr txBox="1"/>
          <p:nvPr>
            <p:ph idx="12" type="sldNum"/>
          </p:nvPr>
        </p:nvSpPr>
        <p:spPr>
          <a:xfrm>
            <a:off x="8347648" y="4712575"/>
            <a:ext cx="673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pic>
        <p:nvPicPr>
          <p:cNvPr id="179" name="Shape 179"/>
          <p:cNvPicPr preferRelativeResize="0"/>
          <p:nvPr/>
        </p:nvPicPr>
        <p:blipFill>
          <a:blip r:embed="rId4">
            <a:alphaModFix/>
          </a:blip>
          <a:stretch>
            <a:fillRect/>
          </a:stretch>
        </p:blipFill>
        <p:spPr>
          <a:xfrm>
            <a:off x="6247900" y="2763650"/>
            <a:ext cx="2586654" cy="1724222"/>
          </a:xfrm>
          <a:prstGeom prst="rect">
            <a:avLst/>
          </a:prstGeom>
          <a:noFill/>
          <a:ln>
            <a:noFill/>
          </a:ln>
        </p:spPr>
      </p:pic>
      <p:sp>
        <p:nvSpPr>
          <p:cNvPr id="180" name="Shape 180"/>
          <p:cNvSpPr txBox="1"/>
          <p:nvPr/>
        </p:nvSpPr>
        <p:spPr>
          <a:xfrm>
            <a:off x="0" y="4206250"/>
            <a:ext cx="6247800" cy="49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t>Dickinson, S. and Rijswijk, R. (2012). </a:t>
            </a:r>
            <a:r>
              <a:rPr i="1" lang="en" sz="1100"/>
              <a:t>HSM Buyers' Guide - Documentation Reference Material - OpenDNSSEC</a:t>
            </a:r>
            <a:r>
              <a:rPr lang="en" sz="1100"/>
              <a:t>. [online] </a:t>
            </a:r>
            <a:r>
              <a:rPr lang="en" sz="1100" u="sng">
                <a:solidFill>
                  <a:schemeClr val="hlink"/>
                </a:solidFill>
                <a:hlinkClick r:id="rId5"/>
              </a:rPr>
              <a:t>Wiki.opendnssec.org</a:t>
            </a:r>
            <a:r>
              <a:rPr lang="en" sz="1100" u="sng">
                <a:solidFill>
                  <a:schemeClr val="hlink"/>
                </a:solidFill>
                <a:hlinkClick r:id="rId6"/>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4" name="Shape 184"/>
        <p:cNvGrpSpPr/>
        <p:nvPr/>
      </p:nvGrpSpPr>
      <p:grpSpPr>
        <a:xfrm>
          <a:off x="0" y="0"/>
          <a:ext cx="0" cy="0"/>
          <a:chOff x="0" y="0"/>
          <a:chExt cx="0" cy="0"/>
        </a:xfrm>
      </p:grpSpPr>
      <p:sp>
        <p:nvSpPr>
          <p:cNvPr id="185" name="Shape 185"/>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86" name="Shape 186"/>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Cryptographic Algorithm AES-128</a:t>
            </a:r>
            <a:endParaRPr b="1" sz="3000">
              <a:solidFill>
                <a:srgbClr val="408DF7"/>
              </a:solidFill>
            </a:endParaRPr>
          </a:p>
        </p:txBody>
      </p:sp>
      <p:sp>
        <p:nvSpPr>
          <p:cNvPr id="187" name="Shape 187"/>
          <p:cNvSpPr txBox="1"/>
          <p:nvPr>
            <p:ph idx="1" type="body"/>
          </p:nvPr>
        </p:nvSpPr>
        <p:spPr>
          <a:xfrm>
            <a:off x="309450" y="938425"/>
            <a:ext cx="5036700" cy="1887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000000"/>
              </a:buClr>
              <a:buSzPts val="1600"/>
              <a:buChar char="●"/>
            </a:pPr>
            <a:r>
              <a:rPr lang="en" sz="1600">
                <a:solidFill>
                  <a:srgbClr val="000000"/>
                </a:solidFill>
              </a:rPr>
              <a:t>Advanced Encryption Standard (AES)</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Performs symmetric </a:t>
            </a:r>
            <a:r>
              <a:rPr lang="en" sz="1600">
                <a:solidFill>
                  <a:srgbClr val="000000"/>
                </a:solidFill>
              </a:rPr>
              <a:t>encryption</a:t>
            </a:r>
            <a:endParaRPr baseline="30000"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Supports multiple fixed data block sizes</a:t>
            </a:r>
            <a:endParaRPr sz="1600">
              <a:solidFill>
                <a:srgbClr val="000000"/>
              </a:solidFill>
            </a:endParaRPr>
          </a:p>
          <a:p>
            <a:pPr indent="-330200" lvl="0" marL="457200" rtl="0">
              <a:spcBef>
                <a:spcPts val="0"/>
              </a:spcBef>
              <a:spcAft>
                <a:spcPts val="0"/>
              </a:spcAft>
              <a:buClr>
                <a:srgbClr val="000000"/>
              </a:buClr>
              <a:buSzPts val="1600"/>
              <a:buChar char="●"/>
            </a:pPr>
            <a:r>
              <a:rPr lang="en" sz="1600">
                <a:solidFill>
                  <a:srgbClr val="000000"/>
                </a:solidFill>
              </a:rPr>
              <a:t>Origin of the code: GULPHAAC and libvcrypt</a:t>
            </a:r>
            <a:endParaRPr sz="1600">
              <a:solidFill>
                <a:srgbClr val="000000"/>
              </a:solidFill>
            </a:endParaRPr>
          </a:p>
          <a:p>
            <a:pPr indent="0" lvl="0" marL="0" rtl="0">
              <a:spcBef>
                <a:spcPts val="1600"/>
              </a:spcBef>
              <a:spcAft>
                <a:spcPts val="1600"/>
              </a:spcAft>
              <a:buNone/>
            </a:pPr>
            <a:r>
              <a:rPr lang="en">
                <a:solidFill>
                  <a:srgbClr val="FFD966"/>
                </a:solidFill>
              </a:rPr>
              <a:t> </a:t>
            </a:r>
            <a:endParaRPr>
              <a:solidFill>
                <a:srgbClr val="FFD966"/>
              </a:solidFill>
            </a:endParaRPr>
          </a:p>
        </p:txBody>
      </p:sp>
      <p:cxnSp>
        <p:nvCxnSpPr>
          <p:cNvPr id="188" name="Shape 188"/>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189" name="Shape 189"/>
          <p:cNvPicPr preferRelativeResize="0"/>
          <p:nvPr/>
        </p:nvPicPr>
        <p:blipFill>
          <a:blip r:embed="rId4">
            <a:alphaModFix/>
          </a:blip>
          <a:stretch>
            <a:fillRect/>
          </a:stretch>
        </p:blipFill>
        <p:spPr>
          <a:xfrm>
            <a:off x="5346147" y="1628245"/>
            <a:ext cx="2974040" cy="1887000"/>
          </a:xfrm>
          <a:prstGeom prst="rect">
            <a:avLst/>
          </a:prstGeom>
          <a:noFill/>
          <a:ln cap="flat" cmpd="sng" w="19050">
            <a:solidFill>
              <a:srgbClr val="FFFFFF"/>
            </a:solidFill>
            <a:prstDash val="solid"/>
            <a:round/>
            <a:headEnd len="sm" w="sm" type="none"/>
            <a:tailEnd len="sm" w="sm" type="none"/>
          </a:ln>
        </p:spPr>
      </p:pic>
      <p:pic>
        <p:nvPicPr>
          <p:cNvPr id="190" name="Shape 190"/>
          <p:cNvPicPr preferRelativeResize="0"/>
          <p:nvPr/>
        </p:nvPicPr>
        <p:blipFill rotWithShape="1">
          <a:blip r:embed="rId5">
            <a:alphaModFix/>
          </a:blip>
          <a:srcRect b="0" l="0" r="0" t="0"/>
          <a:stretch/>
        </p:blipFill>
        <p:spPr>
          <a:xfrm>
            <a:off x="7149394" y="0"/>
            <a:ext cx="1682905" cy="827975"/>
          </a:xfrm>
          <a:prstGeom prst="rect">
            <a:avLst/>
          </a:prstGeom>
          <a:noFill/>
          <a:ln>
            <a:noFill/>
          </a:ln>
        </p:spPr>
      </p:pic>
      <p:sp>
        <p:nvSpPr>
          <p:cNvPr id="191" name="Shape 191"/>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
        <p:nvSpPr>
          <p:cNvPr id="192" name="Shape 192"/>
          <p:cNvSpPr txBox="1"/>
          <p:nvPr/>
        </p:nvSpPr>
        <p:spPr>
          <a:xfrm>
            <a:off x="-12" y="3942313"/>
            <a:ext cx="4531200" cy="72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t>National Institute of Standards and Technology, “Announcing the ADVANCED ENCRYPTION STANDARD (AES).” Federal Information Processing Standards Publications, 26-Nov-2001.</a:t>
            </a:r>
            <a:r>
              <a:rPr lang="en" sz="900">
                <a:uFill>
                  <a:noFill/>
                </a:uFill>
                <a:hlinkClick r:id="rId6"/>
              </a:rPr>
              <a:t> </a:t>
            </a:r>
            <a:r>
              <a:rPr lang="en" sz="900" u="sng">
                <a:solidFill>
                  <a:schemeClr val="hlink"/>
                </a:solidFill>
                <a:hlinkClick r:id="rId7"/>
              </a:rPr>
              <a:t>https://csrc.nist.gov/csrc/media/publications/fips/197/final/documents/fips-197.pdf</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pic>
        <p:nvPicPr>
          <p:cNvPr id="197" name="Shape 197"/>
          <p:cNvPicPr preferRelativeResize="0"/>
          <p:nvPr/>
        </p:nvPicPr>
        <p:blipFill>
          <a:blip r:embed="rId3">
            <a:alphaModFix/>
          </a:blip>
          <a:stretch>
            <a:fillRect/>
          </a:stretch>
        </p:blipFill>
        <p:spPr>
          <a:xfrm>
            <a:off x="4185750" y="1875425"/>
            <a:ext cx="4958150" cy="2787750"/>
          </a:xfrm>
          <a:prstGeom prst="rect">
            <a:avLst/>
          </a:prstGeom>
          <a:noFill/>
          <a:ln cap="flat" cmpd="sng" w="19050">
            <a:solidFill>
              <a:srgbClr val="FFFFFF"/>
            </a:solidFill>
            <a:prstDash val="solid"/>
            <a:round/>
            <a:headEnd len="sm" w="sm" type="none"/>
            <a:tailEnd len="sm" w="sm" type="none"/>
          </a:ln>
        </p:spPr>
      </p:pic>
      <p:sp>
        <p:nvSpPr>
          <p:cNvPr id="198" name="Shape 198"/>
          <p:cNvSpPr/>
          <p:nvPr/>
        </p:nvSpPr>
        <p:spPr>
          <a:xfrm>
            <a:off x="0" y="4663225"/>
            <a:ext cx="9144000" cy="492300"/>
          </a:xfrm>
          <a:prstGeom prst="rect">
            <a:avLst/>
          </a:prstGeom>
          <a:solidFill>
            <a:srgbClr val="408DF7">
              <a:alpha val="946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9" name="Shape 199"/>
          <p:cNvSpPr txBox="1"/>
          <p:nvPr>
            <p:ph type="title"/>
          </p:nvPr>
        </p:nvSpPr>
        <p:spPr>
          <a:xfrm>
            <a:off x="311700" y="2552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408DF7"/>
                </a:solidFill>
              </a:rPr>
              <a:t>AES-128 Flow Diagram</a:t>
            </a:r>
            <a:endParaRPr b="1" sz="3000">
              <a:solidFill>
                <a:srgbClr val="408DF7"/>
              </a:solidFill>
            </a:endParaRPr>
          </a:p>
        </p:txBody>
      </p:sp>
      <p:cxnSp>
        <p:nvCxnSpPr>
          <p:cNvPr id="200" name="Shape 200"/>
          <p:cNvCxnSpPr/>
          <p:nvPr/>
        </p:nvCxnSpPr>
        <p:spPr>
          <a:xfrm flipH="1" rot="10800000">
            <a:off x="309450" y="824975"/>
            <a:ext cx="8525100" cy="3000"/>
          </a:xfrm>
          <a:prstGeom prst="straightConnector1">
            <a:avLst/>
          </a:prstGeom>
          <a:noFill/>
          <a:ln cap="flat" cmpd="sng" w="38100">
            <a:solidFill>
              <a:srgbClr val="FFD966"/>
            </a:solidFill>
            <a:prstDash val="solid"/>
            <a:round/>
            <a:headEnd len="med" w="med" type="none"/>
            <a:tailEnd len="med" w="med" type="none"/>
          </a:ln>
        </p:spPr>
      </p:cxnSp>
      <p:pic>
        <p:nvPicPr>
          <p:cNvPr id="201" name="Shape 201"/>
          <p:cNvPicPr preferRelativeResize="0"/>
          <p:nvPr/>
        </p:nvPicPr>
        <p:blipFill rotWithShape="1">
          <a:blip r:embed="rId4">
            <a:alphaModFix/>
          </a:blip>
          <a:srcRect b="0" l="0" r="0" t="0"/>
          <a:stretch/>
        </p:blipFill>
        <p:spPr>
          <a:xfrm>
            <a:off x="7149394" y="0"/>
            <a:ext cx="1682905" cy="827975"/>
          </a:xfrm>
          <a:prstGeom prst="rect">
            <a:avLst/>
          </a:prstGeom>
          <a:noFill/>
          <a:ln>
            <a:noFill/>
          </a:ln>
        </p:spPr>
      </p:pic>
      <p:sp>
        <p:nvSpPr>
          <p:cNvPr id="202" name="Shape 202"/>
          <p:cNvSpPr txBox="1"/>
          <p:nvPr>
            <p:ph idx="12" type="sldNum"/>
          </p:nvPr>
        </p:nvSpPr>
        <p:spPr>
          <a:xfrm>
            <a:off x="8359698" y="4712575"/>
            <a:ext cx="6615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Page </a:t>
            </a:r>
            <a:fld id="{00000000-1234-1234-1234-123412341234}" type="slidenum">
              <a:rPr lang="en">
                <a:solidFill>
                  <a:srgbClr val="FFFFFF"/>
                </a:solidFill>
              </a:rPr>
              <a:t>‹#›</a:t>
            </a:fld>
            <a:endParaRPr>
              <a:solidFill>
                <a:srgbClr val="FFFFFF"/>
              </a:solidFill>
            </a:endParaRPr>
          </a:p>
        </p:txBody>
      </p:sp>
      <p:sp>
        <p:nvSpPr>
          <p:cNvPr id="203" name="Shape 203"/>
          <p:cNvSpPr txBox="1"/>
          <p:nvPr/>
        </p:nvSpPr>
        <p:spPr>
          <a:xfrm>
            <a:off x="0" y="827975"/>
            <a:ext cx="4185900" cy="3835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n"/>
              <a:t>Input/Output</a:t>
            </a:r>
            <a:endParaRPr b="1"/>
          </a:p>
          <a:p>
            <a:pPr indent="-317500" lvl="1" marL="914400" rtl="0">
              <a:spcBef>
                <a:spcPts val="0"/>
              </a:spcBef>
              <a:spcAft>
                <a:spcPts val="0"/>
              </a:spcAft>
              <a:buSzPts val="1400"/>
              <a:buChar char="○"/>
            </a:pPr>
            <a:r>
              <a:rPr lang="en"/>
              <a:t>128 bits (16 bytes)</a:t>
            </a:r>
            <a:endParaRPr/>
          </a:p>
          <a:p>
            <a:pPr indent="-317500" lvl="0" marL="457200" rtl="0">
              <a:spcBef>
                <a:spcPts val="0"/>
              </a:spcBef>
              <a:spcAft>
                <a:spcPts val="0"/>
              </a:spcAft>
              <a:buSzPts val="1400"/>
              <a:buChar char="●"/>
            </a:pPr>
            <a:r>
              <a:rPr b="1" lang="en"/>
              <a:t>Key</a:t>
            </a:r>
            <a:endParaRPr b="1"/>
          </a:p>
          <a:p>
            <a:pPr indent="-317500" lvl="1" marL="914400" rtl="0">
              <a:spcBef>
                <a:spcPts val="0"/>
              </a:spcBef>
              <a:spcAft>
                <a:spcPts val="0"/>
              </a:spcAft>
              <a:buSzPts val="1400"/>
              <a:buChar char="○"/>
            </a:pPr>
            <a:r>
              <a:rPr lang="en"/>
              <a:t>128 bits (16-bytes)</a:t>
            </a:r>
            <a:endParaRPr/>
          </a:p>
          <a:p>
            <a:pPr indent="-317500" lvl="1" marL="914400" rtl="0">
              <a:spcBef>
                <a:spcPts val="0"/>
              </a:spcBef>
              <a:spcAft>
                <a:spcPts val="0"/>
              </a:spcAft>
              <a:buSzPts val="1400"/>
              <a:buChar char="○"/>
            </a:pPr>
            <a:r>
              <a:rPr lang="en"/>
              <a:t>Key is expanded to be used by each round</a:t>
            </a:r>
            <a:endParaRPr/>
          </a:p>
          <a:p>
            <a:pPr indent="-317500" lvl="0" marL="457200" rtl="0">
              <a:spcBef>
                <a:spcPts val="0"/>
              </a:spcBef>
              <a:spcAft>
                <a:spcPts val="0"/>
              </a:spcAft>
              <a:buSzPts val="1400"/>
              <a:buChar char="●"/>
            </a:pPr>
            <a:r>
              <a:rPr b="1" lang="en"/>
              <a:t>Encryption Rounds (10 Rounds)</a:t>
            </a:r>
            <a:endParaRPr b="1"/>
          </a:p>
          <a:p>
            <a:pPr indent="-317500" lvl="1" marL="914400" rtl="0">
              <a:spcBef>
                <a:spcPts val="0"/>
              </a:spcBef>
              <a:spcAft>
                <a:spcPts val="0"/>
              </a:spcAft>
              <a:buSzPts val="1400"/>
              <a:buChar char="○"/>
            </a:pPr>
            <a:r>
              <a:rPr b="1" lang="en"/>
              <a:t>State: </a:t>
            </a:r>
            <a:r>
              <a:rPr lang="en"/>
              <a:t>Operations performed on 2-D array of bytes</a:t>
            </a:r>
            <a:endParaRPr/>
          </a:p>
          <a:p>
            <a:pPr indent="-317500" lvl="1" marL="914400" rtl="0">
              <a:spcBef>
                <a:spcPts val="0"/>
              </a:spcBef>
              <a:spcAft>
                <a:spcPts val="0"/>
              </a:spcAft>
              <a:buSzPts val="1400"/>
              <a:buChar char="○"/>
            </a:pPr>
            <a:r>
              <a:rPr b="1" lang="en"/>
              <a:t>Byte-Sub:</a:t>
            </a:r>
            <a:r>
              <a:rPr lang="en"/>
              <a:t> </a:t>
            </a:r>
            <a:r>
              <a:rPr lang="en"/>
              <a:t>Nonlinear</a:t>
            </a:r>
            <a:r>
              <a:rPr lang="en"/>
              <a:t> byte substitution</a:t>
            </a:r>
            <a:endParaRPr/>
          </a:p>
          <a:p>
            <a:pPr indent="-317500" lvl="1" marL="914400" rtl="0">
              <a:spcBef>
                <a:spcPts val="0"/>
              </a:spcBef>
              <a:spcAft>
                <a:spcPts val="0"/>
              </a:spcAft>
              <a:buSzPts val="1400"/>
              <a:buChar char="○"/>
            </a:pPr>
            <a:r>
              <a:rPr b="1" lang="en"/>
              <a:t>ShiftRow: </a:t>
            </a:r>
            <a:r>
              <a:rPr lang="en"/>
              <a:t>Last 3 rows of the State are shifted</a:t>
            </a:r>
            <a:endParaRPr/>
          </a:p>
          <a:p>
            <a:pPr indent="-317500" lvl="1" marL="914400" rtl="0">
              <a:spcBef>
                <a:spcPts val="0"/>
              </a:spcBef>
              <a:spcAft>
                <a:spcPts val="0"/>
              </a:spcAft>
              <a:buSzPts val="1400"/>
              <a:buChar char="○"/>
            </a:pPr>
            <a:r>
              <a:rPr b="1" lang="en"/>
              <a:t>MixColumns: </a:t>
            </a:r>
            <a:r>
              <a:rPr lang="en"/>
              <a:t>Operation on the State column-by-column</a:t>
            </a:r>
            <a:endParaRPr/>
          </a:p>
          <a:p>
            <a:pPr indent="-317500" lvl="1" marL="914400" rtl="0">
              <a:spcBef>
                <a:spcPts val="0"/>
              </a:spcBef>
              <a:spcAft>
                <a:spcPts val="0"/>
              </a:spcAft>
              <a:buSzPts val="1400"/>
              <a:buChar char="○"/>
            </a:pPr>
            <a:r>
              <a:rPr b="1" lang="en"/>
              <a:t>AddRoundKey:</a:t>
            </a:r>
            <a:r>
              <a:rPr lang="en"/>
              <a:t> Expanded key for the round is added by bitwise XOR</a:t>
            </a:r>
            <a:endParaRPr b="1"/>
          </a:p>
        </p:txBody>
      </p:sp>
      <p:pic>
        <p:nvPicPr>
          <p:cNvPr id="204" name="Shape 204"/>
          <p:cNvPicPr preferRelativeResize="0"/>
          <p:nvPr/>
        </p:nvPicPr>
        <p:blipFill>
          <a:blip r:embed="rId5">
            <a:alphaModFix/>
          </a:blip>
          <a:stretch>
            <a:fillRect/>
          </a:stretch>
        </p:blipFill>
        <p:spPr>
          <a:xfrm>
            <a:off x="5422629" y="888225"/>
            <a:ext cx="2937071" cy="93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